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77" r:id="rId3"/>
    <p:sldId id="278" r:id="rId4"/>
    <p:sldId id="297" r:id="rId5"/>
    <p:sldId id="298" r:id="rId6"/>
    <p:sldId id="299" r:id="rId7"/>
    <p:sldId id="280" r:id="rId8"/>
    <p:sldId id="291" r:id="rId9"/>
    <p:sldId id="281" r:id="rId10"/>
    <p:sldId id="284" r:id="rId11"/>
    <p:sldId id="293" r:id="rId12"/>
    <p:sldId id="295" r:id="rId13"/>
    <p:sldId id="289" r:id="rId14"/>
    <p:sldId id="294" r:id="rId15"/>
    <p:sldId id="290" r:id="rId16"/>
    <p:sldId id="296" r:id="rId17"/>
    <p:sldId id="282" r:id="rId18"/>
    <p:sldId id="285" r:id="rId19"/>
    <p:sldId id="286"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74" d="100"/>
          <a:sy n="74" d="100"/>
        </p:scale>
        <p:origin x="5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18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D73815-2707-4475-8F1A-B873CB631BB4}" type="datetimeFigureOut">
              <a:rPr lang="en-US" smtClean="0"/>
              <a:pPr/>
              <a:t>11/20/2017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958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A4AFB99-0EAB-4182-AFF8-E214C82A68F6}" type="datetimeFigureOut">
              <a:rPr lang="en-US" smtClean="0"/>
              <a:pPr/>
              <a:t>11/20/2017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331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539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A61015F-7CC6-4D0A-9D87-873EA4C304CC}"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264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93C6A301-0538-44EC-B09D-202E1042A48B}" type="datetimeFigureOut">
              <a:rPr lang="en-US" smtClean="0"/>
              <a:pPr/>
              <a:t>11/20/2017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726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D789574A-8875-45EF-8EA2-3CAA0F7ABC4C}" type="datetimeFigureOut">
              <a:rPr lang="en-US" smtClean="0"/>
              <a:pPr/>
              <a:t>11/20/2017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4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67EF4D4C-5367-4C26-9E2B-D8088D7FCA81}" type="datetimeFigureOut">
              <a:rPr lang="en-US" smtClean="0"/>
              <a:pPr/>
              <a:t>11/20/2017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620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E91E96-98B0-4413-9547-46F3504108EF}"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612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05C68B11-C5A8-448C-8CE9-B1A273C79CFC}" type="datetimeFigureOut">
              <a:rPr lang="en-US" smtClean="0"/>
              <a:pPr/>
              <a:t>11/20/2017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404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C7616CA0-919D-4A49-9C8A-62FDFB3A5183}" type="datetimeFigureOut">
              <a:rPr lang="en-US" smtClean="0"/>
              <a:pPr/>
              <a:t>11/20/2017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867E5644-1E61-4311-A31E-84CB9C7AA8A9}" type="slidenum">
              <a:rPr lang="en-US" smtClean="0"/>
              <a:pPr/>
              <a:t>‹#›</a:t>
            </a:fld>
            <a:endParaRPr lang="en-US" dirty="0"/>
          </a:p>
        </p:txBody>
      </p:sp>
    </p:spTree>
    <p:extLst>
      <p:ext uri="{BB962C8B-B14F-4D97-AF65-F5344CB8AC3E}">
        <p14:creationId xmlns:p14="http://schemas.microsoft.com/office/powerpoint/2010/main" val="42769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0298CD5-6C1E-4009-B41F-6DF62E31D3BE}" type="datetimeFigureOut">
              <a:rPr lang="en-US" smtClean="0"/>
              <a:pPr/>
              <a:t>11/20/2017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6440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zmitram.meb.k12.tr/"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360"/>
            <a:ext cx="9152626" cy="5326263"/>
          </a:xfrm>
          <a:prstGeom prst="rect">
            <a:avLst/>
          </a:prstGeom>
        </p:spPr>
      </p:pic>
      <p:sp>
        <p:nvSpPr>
          <p:cNvPr id="3" name="Alt Başlık 2"/>
          <p:cNvSpPr>
            <a:spLocks noGrp="1"/>
          </p:cNvSpPr>
          <p:nvPr>
            <p:ph type="subTitle" idx="1"/>
          </p:nvPr>
        </p:nvSpPr>
        <p:spPr>
          <a:xfrm>
            <a:off x="69012" y="1027096"/>
            <a:ext cx="8015970" cy="1228278"/>
          </a:xfrm>
        </p:spPr>
        <p:txBody>
          <a:bodyPr>
            <a:normAutofit/>
          </a:bodyPr>
          <a:lstStyle/>
          <a:p>
            <a:r>
              <a:rPr lang="tr-TR" sz="3200" b="1" dirty="0" smtClean="0">
                <a:solidFill>
                  <a:schemeClr val="tx1">
                    <a:lumMod val="95000"/>
                    <a:lumOff val="5000"/>
                  </a:schemeClr>
                </a:solidFill>
                <a:latin typeface="Adobe Gothic Std B" panose="020B0800000000000000" pitchFamily="34" charset="-128"/>
                <a:ea typeface="Adobe Gothic Std B" panose="020B0800000000000000" pitchFamily="34" charset="-128"/>
              </a:rPr>
              <a:t>YÜKSEKÖĞRETİM </a:t>
            </a:r>
            <a:r>
              <a:rPr lang="tr-TR" sz="3200" b="1" dirty="0">
                <a:solidFill>
                  <a:schemeClr val="tx1">
                    <a:lumMod val="95000"/>
                    <a:lumOff val="5000"/>
                  </a:schemeClr>
                </a:solidFill>
                <a:latin typeface="Adobe Gothic Std B" panose="020B0800000000000000" pitchFamily="34" charset="-128"/>
                <a:ea typeface="Adobe Gothic Std B" panose="020B0800000000000000" pitchFamily="34" charset="-128"/>
              </a:rPr>
              <a:t>KURUMLARI SINAVI </a:t>
            </a:r>
            <a:endParaRPr lang="tr-TR" sz="3200" b="1" dirty="0" smtClean="0">
              <a:solidFill>
                <a:schemeClr val="tx1">
                  <a:lumMod val="95000"/>
                  <a:lumOff val="5000"/>
                </a:schemeClr>
              </a:solidFill>
              <a:latin typeface="Adobe Gothic Std B" panose="020B0800000000000000" pitchFamily="34" charset="-128"/>
              <a:ea typeface="Adobe Gothic Std B" panose="020B0800000000000000" pitchFamily="34" charset="-128"/>
            </a:endParaRPr>
          </a:p>
          <a:p>
            <a:r>
              <a:rPr lang="tr-TR" sz="3200" b="1" dirty="0" smtClean="0">
                <a:solidFill>
                  <a:schemeClr val="tx1">
                    <a:lumMod val="95000"/>
                    <a:lumOff val="5000"/>
                  </a:schemeClr>
                </a:solidFill>
                <a:latin typeface="Adobe Gothic Std B" panose="020B0800000000000000" pitchFamily="34" charset="-128"/>
                <a:ea typeface="Adobe Gothic Std B" panose="020B0800000000000000" pitchFamily="34" charset="-128"/>
              </a:rPr>
              <a:t>HAKKINDA </a:t>
            </a:r>
            <a:r>
              <a:rPr lang="tr-TR" sz="3200" b="1" dirty="0">
                <a:solidFill>
                  <a:schemeClr val="tx1">
                    <a:lumMod val="95000"/>
                    <a:lumOff val="5000"/>
                  </a:schemeClr>
                </a:solidFill>
                <a:latin typeface="Adobe Gothic Std B" panose="020B0800000000000000" pitchFamily="34" charset="-128"/>
                <a:ea typeface="Adobe Gothic Std B" panose="020B0800000000000000" pitchFamily="34" charset="-128"/>
              </a:rPr>
              <a:t>GENEL </a:t>
            </a:r>
            <a:r>
              <a:rPr lang="tr-TR" sz="3200" b="1" dirty="0" smtClean="0">
                <a:solidFill>
                  <a:schemeClr val="tx1">
                    <a:lumMod val="95000"/>
                    <a:lumOff val="5000"/>
                  </a:schemeClr>
                </a:solidFill>
                <a:latin typeface="Adobe Gothic Std B" panose="020B0800000000000000" pitchFamily="34" charset="-128"/>
                <a:ea typeface="Adobe Gothic Std B" panose="020B0800000000000000" pitchFamily="34" charset="-128"/>
              </a:rPr>
              <a:t>BİLGİ </a:t>
            </a:r>
            <a:r>
              <a:rPr lang="tr-TR" sz="3200" b="1" smtClean="0">
                <a:solidFill>
                  <a:schemeClr val="tx1">
                    <a:lumMod val="95000"/>
                    <a:lumOff val="5000"/>
                  </a:schemeClr>
                </a:solidFill>
                <a:latin typeface="Adobe Gothic Std B" panose="020B0800000000000000" pitchFamily="34" charset="-128"/>
                <a:ea typeface="Adobe Gothic Std B" panose="020B0800000000000000" pitchFamily="34" charset="-128"/>
              </a:rPr>
              <a:t>(Güncel)</a:t>
            </a:r>
            <a:endParaRPr lang="tr-TR" sz="3200" b="1" dirty="0">
              <a:solidFill>
                <a:schemeClr val="tx1">
                  <a:lumMod val="95000"/>
                  <a:lumOff val="5000"/>
                </a:schemeClr>
              </a:solidFill>
              <a:latin typeface="Adobe Gothic Std B" panose="020B0800000000000000" pitchFamily="34" charset="-128"/>
              <a:ea typeface="Adobe Gothic Std B" panose="020B0800000000000000" pitchFamily="34" charset="-128"/>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95" y="1027096"/>
            <a:ext cx="4088464" cy="37979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776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3200" dirty="0"/>
              <a:t>Bu oturumda Türk Dili ve Edebiyatı-Coğrafya 1, Sosyal Bilimler, Matematik ve Fen Bilimleri olmak üzere dört test yer alacak, sorular </a:t>
            </a:r>
            <a:r>
              <a:rPr lang="tr-TR" sz="3200" dirty="0" err="1"/>
              <a:t>geçtiğimiz</a:t>
            </a:r>
            <a:r>
              <a:rPr lang="tr-TR" sz="3200" dirty="0"/>
              <a:t> senelerde olduğu gibi bu sınavda da müfredata dayalı olacaktır. Bu kapsam da, Milli Eğitim Bakanlığının müfredatıdır. </a:t>
            </a:r>
            <a:endParaRPr lang="tr-TR" sz="3200" dirty="0" smtClean="0"/>
          </a:p>
        </p:txBody>
      </p:sp>
      <p:sp>
        <p:nvSpPr>
          <p:cNvPr id="4"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2.</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spTree>
    <p:extLst>
      <p:ext uri="{BB962C8B-B14F-4D97-AF65-F5344CB8AC3E}">
        <p14:creationId xmlns:p14="http://schemas.microsoft.com/office/powerpoint/2010/main" val="117561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5338" r="2050"/>
          <a:stretch/>
        </p:blipFill>
        <p:spPr>
          <a:xfrm>
            <a:off x="3474718" y="678550"/>
            <a:ext cx="4180115" cy="4241793"/>
          </a:xfrm>
        </p:spPr>
      </p:pic>
      <p:pic>
        <p:nvPicPr>
          <p:cNvPr id="1026" name="Picture 2" descr="C:\Users\USER\Desktop\2.PNG"/>
          <p:cNvPicPr>
            <a:picLocks noChangeAspect="1" noChangeArrowheads="1"/>
          </p:cNvPicPr>
          <p:nvPr/>
        </p:nvPicPr>
        <p:blipFill rotWithShape="1">
          <a:blip r:embed="rId3">
            <a:extLst>
              <a:ext uri="{28A0092B-C50C-407E-A947-70E740481C1C}">
                <a14:useLocalDpi xmlns:a14="http://schemas.microsoft.com/office/drawing/2010/main" val="0"/>
              </a:ext>
            </a:extLst>
          </a:blip>
          <a:srcRect l="6693" t="10229" r="7259" b="2"/>
          <a:stretch/>
        </p:blipFill>
        <p:spPr bwMode="auto">
          <a:xfrm>
            <a:off x="7637416" y="774349"/>
            <a:ext cx="4110447" cy="2062699"/>
          </a:xfrm>
          <a:prstGeom prst="rect">
            <a:avLst/>
          </a:prstGeom>
          <a:extLst/>
        </p:spPr>
      </p:pic>
      <p:sp>
        <p:nvSpPr>
          <p:cNvPr id="5"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2.</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pic>
        <p:nvPicPr>
          <p:cNvPr id="2" name="Picture 2" descr="160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0878" y="2369079"/>
            <a:ext cx="775063" cy="43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9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35680" y="864108"/>
            <a:ext cx="7648788" cy="5120640"/>
          </a:xfrm>
        </p:spPr>
        <p:txBody>
          <a:bodyPr>
            <a:normAutofit/>
          </a:bodyPr>
          <a:lstStyle/>
          <a:p>
            <a:r>
              <a:rPr lang="tr-TR" sz="2400" dirty="0" smtClean="0">
                <a:solidFill>
                  <a:srgbClr val="FF0000"/>
                </a:solidFill>
              </a:rPr>
              <a:t>➢Adayın Sözel, Sayısal, Eşit Ağırlık puan türlerinden birinin oluşması için ilgili iki testten 80 soru cevaplandırması gerekmektedir. </a:t>
            </a:r>
          </a:p>
          <a:p>
            <a:r>
              <a:rPr lang="tr-TR" sz="2400" dirty="0" smtClean="0">
                <a:solidFill>
                  <a:srgbClr val="FF0000"/>
                </a:solidFill>
              </a:rPr>
              <a:t>➢ Adayın, Sözel, Sayısal, Eşit Ağırlık puan türlerinin üçünün de oluşması için dört testin tüm sorularını, yani 160 soru cevaplandırması gerekmektedir. </a:t>
            </a:r>
          </a:p>
          <a:p>
            <a:r>
              <a:rPr lang="tr-TR" sz="2400" dirty="0" smtClean="0">
                <a:solidFill>
                  <a:srgbClr val="FF0000"/>
                </a:solidFill>
              </a:rPr>
              <a:t>➢ Adayın, Sözel ve Eşit Ağırlık puan türlerinin oluşması için ilgili üç testten 120 soru cevaplandırması gerekmektedir.</a:t>
            </a:r>
          </a:p>
          <a:p>
            <a:r>
              <a:rPr lang="tr-TR" sz="2400" dirty="0" smtClean="0">
                <a:solidFill>
                  <a:srgbClr val="FF0000"/>
                </a:solidFill>
              </a:rPr>
              <a:t> ➢ Adayın, Sayısal ve Eşit Ağırlık puan türlerinin oluşması için ilgili üç testten 120 soru cevaplandırması gerekmektedir.</a:t>
            </a:r>
            <a:endParaRPr lang="tr-TR" sz="2400" dirty="0">
              <a:solidFill>
                <a:srgbClr val="FF0000"/>
              </a:solidFill>
            </a:endParaRPr>
          </a:p>
        </p:txBody>
      </p:sp>
      <p:sp>
        <p:nvSpPr>
          <p:cNvPr id="4"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2.</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0" indent="0">
              <a:buNone/>
            </a:pPr>
            <a:r>
              <a:rPr lang="tr-TR" sz="3200" b="1" dirty="0"/>
              <a:t>İkinci Oturumda Testlerin Ağırlıkları </a:t>
            </a:r>
            <a:endParaRPr lang="tr-TR" sz="3200" dirty="0"/>
          </a:p>
          <a:p>
            <a:pPr algn="just"/>
            <a:r>
              <a:rPr lang="tr-TR" sz="3200" dirty="0"/>
              <a:t>İkinci Oturumda uygulanacak testlerin ağırlıkları puan türüne göre aşağıdaki gibi olacaktır. </a:t>
            </a:r>
            <a:endParaRPr lang="tr-TR" sz="3200" dirty="0" smtClean="0"/>
          </a:p>
          <a:p>
            <a:pPr marL="0" indent="0" algn="just">
              <a:buNone/>
            </a:pPr>
            <a:r>
              <a:rPr lang="tr-TR" sz="3200" b="1" dirty="0" smtClean="0">
                <a:solidFill>
                  <a:schemeClr val="accent1">
                    <a:lumMod val="75000"/>
                  </a:schemeClr>
                </a:solidFill>
              </a:rPr>
              <a:t>Tercih </a:t>
            </a:r>
            <a:r>
              <a:rPr lang="tr-TR" sz="3200" b="1" dirty="0">
                <a:solidFill>
                  <a:schemeClr val="accent1">
                    <a:lumMod val="75000"/>
                  </a:schemeClr>
                </a:solidFill>
              </a:rPr>
              <a:t>edilecek puan türüne </a:t>
            </a:r>
            <a:r>
              <a:rPr lang="tr-TR" sz="3200" b="1" dirty="0" smtClean="0">
                <a:solidFill>
                  <a:schemeClr val="accent1">
                    <a:lumMod val="75000"/>
                  </a:schemeClr>
                </a:solidFill>
              </a:rPr>
              <a:t>göre:</a:t>
            </a:r>
          </a:p>
          <a:p>
            <a:pPr algn="just"/>
            <a:r>
              <a:rPr lang="tr-TR" sz="3200" b="1" dirty="0" smtClean="0"/>
              <a:t>Sözel </a:t>
            </a:r>
            <a:r>
              <a:rPr lang="tr-TR" sz="3200" b="1" dirty="0"/>
              <a:t>puanda</a:t>
            </a:r>
            <a:r>
              <a:rPr lang="tr-TR" sz="3200" dirty="0"/>
              <a:t>; Türk Dili ve Edebiyatı-Coğrafya-1 testinin ağırlığı %50, Sosyal Bilimler testinin ağırlığı %50’dir. </a:t>
            </a:r>
            <a:endParaRPr lang="tr-TR" sz="3200" dirty="0" smtClean="0"/>
          </a:p>
          <a:p>
            <a:pPr algn="just"/>
            <a:r>
              <a:rPr lang="tr-TR" sz="3200" b="1" dirty="0" smtClean="0"/>
              <a:t>Sayısal </a:t>
            </a:r>
            <a:r>
              <a:rPr lang="tr-TR" sz="3200" b="1" dirty="0"/>
              <a:t>Puanda</a:t>
            </a:r>
            <a:r>
              <a:rPr lang="tr-TR" sz="3200" dirty="0"/>
              <a:t>; Matematik testinin ağırlığı %50, Fen Bilimleri testinin ağırlığı %50’dir</a:t>
            </a:r>
            <a:r>
              <a:rPr lang="tr-TR" sz="3200" dirty="0" smtClean="0"/>
              <a:t>.</a:t>
            </a:r>
          </a:p>
          <a:p>
            <a:pPr algn="just"/>
            <a:r>
              <a:rPr lang="tr-TR" sz="3200" b="1" dirty="0" smtClean="0"/>
              <a:t>Eşit </a:t>
            </a:r>
            <a:r>
              <a:rPr lang="tr-TR" sz="3200" b="1" dirty="0"/>
              <a:t>Ağırlık Puanda</a:t>
            </a:r>
            <a:r>
              <a:rPr lang="tr-TR" sz="3200" dirty="0"/>
              <a:t>; Türk Dili ve Edebiyatı-Coğrafya-1 testinin ağırlığı %50, Matematik testinin ağırlığı %50’dir.</a:t>
            </a:r>
          </a:p>
          <a:p>
            <a:endParaRPr lang="tr-TR" sz="3200" dirty="0"/>
          </a:p>
        </p:txBody>
      </p:sp>
      <p:sp>
        <p:nvSpPr>
          <p:cNvPr id="4"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2.</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spTree>
    <p:extLst>
      <p:ext uri="{BB962C8B-B14F-4D97-AF65-F5344CB8AC3E}">
        <p14:creationId xmlns:p14="http://schemas.microsoft.com/office/powerpoint/2010/main" val="102269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USUFHOCA\fihrist ve eksik Ortak Dosya\PDR-ORTAK\sedaaaaaaa\4.JPG"/>
          <p:cNvPicPr>
            <a:picLocks noGrp="1" noChangeAspect="1" noChangeArrowheads="1"/>
          </p:cNvPicPr>
          <p:nvPr>
            <p:ph idx="1"/>
          </p:nvPr>
        </p:nvPicPr>
        <p:blipFill>
          <a:blip r:embed="rId2"/>
          <a:srcRect/>
          <a:stretch>
            <a:fillRect/>
          </a:stretch>
        </p:blipFill>
        <p:spPr bwMode="auto">
          <a:xfrm>
            <a:off x="3452813" y="423862"/>
            <a:ext cx="7181850" cy="3486150"/>
          </a:xfrm>
          <a:prstGeom prst="rect">
            <a:avLst/>
          </a:prstGeom>
          <a:noFill/>
        </p:spPr>
      </p:pic>
      <p:pic>
        <p:nvPicPr>
          <p:cNvPr id="1027" name="Picture 3" descr="\\YUSUFHOCA\fihrist ve eksik Ortak Dosya\PDR-ORTAK\sedaaaaaaa\5.JPG"/>
          <p:cNvPicPr>
            <a:picLocks noChangeAspect="1" noChangeArrowheads="1"/>
          </p:cNvPicPr>
          <p:nvPr/>
        </p:nvPicPr>
        <p:blipFill>
          <a:blip r:embed="rId3"/>
          <a:srcRect/>
          <a:stretch>
            <a:fillRect/>
          </a:stretch>
        </p:blipFill>
        <p:spPr bwMode="auto">
          <a:xfrm>
            <a:off x="3505200" y="3727450"/>
            <a:ext cx="7010400" cy="2247900"/>
          </a:xfrm>
          <a:prstGeom prst="rect">
            <a:avLst/>
          </a:prstGeom>
          <a:noFill/>
        </p:spPr>
      </p:pic>
      <p:sp>
        <p:nvSpPr>
          <p:cNvPr id="5" name="Unvan 1"/>
          <p:cNvSpPr txBox="1">
            <a:spLocks/>
          </p:cNvSpPr>
          <p:nvPr/>
        </p:nvSpPr>
        <p:spPr>
          <a:xfrm>
            <a:off x="405319" y="1276237"/>
            <a:ext cx="2947482" cy="46011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2.</a:t>
            </a:r>
            <a:r>
              <a:rPr lang="tr-TR" sz="19900" b="1" dirty="0" smtClean="0"/>
              <a:t/>
            </a:r>
            <a:br>
              <a:rPr lang="tr-TR" sz="19900" b="1" dirty="0" smtClean="0"/>
            </a:br>
            <a:r>
              <a:rPr lang="tr-TR" sz="6600" b="1" dirty="0" smtClean="0"/>
              <a:t>Oturum</a:t>
            </a:r>
          </a:p>
          <a:p>
            <a:pPr algn="ctr"/>
            <a:r>
              <a:rPr lang="tr-TR" sz="6600" b="1" dirty="0" smtClean="0"/>
              <a:t>&amp;</a:t>
            </a:r>
          </a:p>
          <a:p>
            <a:pPr algn="ctr"/>
            <a:r>
              <a:rPr lang="tr-TR" sz="6600" b="1" dirty="0" smtClean="0"/>
              <a:t>Dil Testi</a:t>
            </a:r>
            <a:r>
              <a:rPr lang="tr-TR" b="1" dirty="0" smtClean="0"/>
              <a:t> </a:t>
            </a:r>
            <a:r>
              <a:rPr lang="tr-TR" dirty="0" smtClean="0"/>
              <a:t/>
            </a:r>
            <a:br>
              <a:rPr lang="tr-TR" dirty="0" smtClean="0"/>
            </a:br>
            <a:endParaRPr lang="tr-TR" dirty="0"/>
          </a:p>
        </p:txBody>
      </p:sp>
    </p:spTree>
    <p:extLst>
      <p:ext uri="{BB962C8B-B14F-4D97-AF65-F5344CB8AC3E}">
        <p14:creationId xmlns:p14="http://schemas.microsoft.com/office/powerpoint/2010/main" val="221192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30484" y="864108"/>
            <a:ext cx="7553984" cy="5120640"/>
          </a:xfrm>
        </p:spPr>
        <p:txBody>
          <a:bodyPr>
            <a:normAutofit fontScale="70000" lnSpcReduction="20000"/>
          </a:bodyPr>
          <a:lstStyle/>
          <a:p>
            <a:pPr marL="0" indent="0">
              <a:buNone/>
            </a:pPr>
            <a:r>
              <a:rPr lang="tr-TR" sz="3200" b="1" dirty="0" smtClean="0"/>
              <a:t>Önlisans programlarında;</a:t>
            </a:r>
          </a:p>
          <a:p>
            <a:r>
              <a:rPr lang="tr-TR" sz="3200" dirty="0" smtClean="0"/>
              <a:t>Temel Yeterlilik Testi Puanı esas alınmaktadır.</a:t>
            </a:r>
            <a:endParaRPr lang="tr-TR" sz="3200" dirty="0" smtClean="0">
              <a:solidFill>
                <a:srgbClr val="FF0000"/>
              </a:solidFill>
            </a:endParaRPr>
          </a:p>
          <a:p>
            <a:pPr marL="0" indent="0">
              <a:buNone/>
            </a:pPr>
            <a:r>
              <a:rPr lang="tr-TR" sz="3200" b="1" dirty="0" smtClean="0"/>
              <a:t>Lisans programlarında ise; </a:t>
            </a:r>
          </a:p>
          <a:p>
            <a:pPr marL="0" indent="0">
              <a:buNone/>
            </a:pPr>
            <a:r>
              <a:rPr lang="tr-TR" sz="3200" u="sng" dirty="0" smtClean="0"/>
              <a:t>Sözel, Sayısal, Eşit Ağırlık ve Dil puanları hesaplanırken Temel Yeterlilik Testi’nin etkisi %40 olacaktır. </a:t>
            </a:r>
            <a:endParaRPr lang="tr-TR" sz="3200" b="1" dirty="0" smtClean="0"/>
          </a:p>
          <a:p>
            <a:r>
              <a:rPr lang="tr-TR" sz="3200" dirty="0" smtClean="0">
                <a:solidFill>
                  <a:srgbClr val="FF0000"/>
                </a:solidFill>
              </a:rPr>
              <a:t>Sözel Puan: [Temel Yeterlilik Testi %40] + [(Türk Dili ve Edebiyatı –Sosyal Bilimler-1 Testi (%50) + Sosyal Bilimler-2 Testi (%50)) %60]</a:t>
            </a:r>
          </a:p>
          <a:p>
            <a:r>
              <a:rPr lang="tr-TR" sz="3200" dirty="0" smtClean="0">
                <a:solidFill>
                  <a:srgbClr val="FF0000"/>
                </a:solidFill>
              </a:rPr>
              <a:t> Sayısal Puan: [Temel Yeterlilik Testi %40] + [(Matematik Testi (%50) + Fen Bilimleri Testi (%50)) %60]</a:t>
            </a:r>
          </a:p>
          <a:p>
            <a:r>
              <a:rPr lang="tr-TR" sz="3200" dirty="0" smtClean="0">
                <a:solidFill>
                  <a:srgbClr val="FF0000"/>
                </a:solidFill>
              </a:rPr>
              <a:t> Eşit Ağırlık Puanı: [Temel Yeterlilik Testi %40] + [(Türk Dili ve Edebiyatı - Sosyal Bilimler-1 Testi (%50) + Matematik Testi (%50)) %60] </a:t>
            </a:r>
          </a:p>
          <a:p>
            <a:r>
              <a:rPr lang="tr-TR" sz="3200" dirty="0" smtClean="0">
                <a:solidFill>
                  <a:srgbClr val="FF0000"/>
                </a:solidFill>
              </a:rPr>
              <a:t>Dil Puanı: [Temel Yeterlilik Testi %40] + [Yabancı Dil Testi %60] </a:t>
            </a:r>
          </a:p>
          <a:p>
            <a:r>
              <a:rPr lang="tr-TR" sz="3200" u="sng" dirty="0" smtClean="0">
                <a:solidFill>
                  <a:schemeClr val="accent6">
                    <a:lumMod val="75000"/>
                  </a:schemeClr>
                </a:solidFill>
              </a:rPr>
              <a:t>Belli programlar için getirilen başarı sıralaması şartına devam edilecektir. </a:t>
            </a:r>
            <a:endParaRPr lang="tr-TR" sz="3200" dirty="0" smtClean="0">
              <a:solidFill>
                <a:schemeClr val="accent6">
                  <a:lumMod val="75000"/>
                </a:schemeClr>
              </a:solidFill>
            </a:endParaRPr>
          </a:p>
          <a:p>
            <a:pPr marL="0" indent="0">
              <a:buNone/>
            </a:pPr>
            <a:endParaRPr lang="tr-TR" sz="3100" dirty="0">
              <a:solidFill>
                <a:schemeClr val="accent6">
                  <a:lumMod val="75000"/>
                </a:schemeClr>
              </a:solidFill>
            </a:endParaRPr>
          </a:p>
        </p:txBody>
      </p:sp>
      <p:sp>
        <p:nvSpPr>
          <p:cNvPr id="4"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tr-TR" sz="4400" b="1" dirty="0"/>
              <a:t>Yerleştirme</a:t>
            </a:r>
            <a:endParaRPr lang="tr-TR" sz="4400" dirty="0"/>
          </a:p>
        </p:txBody>
      </p:sp>
      <p:pic>
        <p:nvPicPr>
          <p:cNvPr id="5" name="Picture 4" descr="https://media.licdn.com/mpr/mpr/shrink_200_200/AAEAAQAAAAAAAAaBAAAAJDlmYmUxYzZlLWNkODgtNGE1Yy1iYmZkLWU1MGY5MGFlMzFhNQ.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28" b="12789"/>
          <a:stretch/>
        </p:blipFill>
        <p:spPr bwMode="auto">
          <a:xfrm>
            <a:off x="9099799" y="5782089"/>
            <a:ext cx="2249141" cy="8363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ösym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6" y="4215692"/>
            <a:ext cx="3159028" cy="1769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5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Puan Türleri</a:t>
            </a:r>
            <a:endParaRPr lang="tr-TR" dirty="0"/>
          </a:p>
        </p:txBody>
      </p:sp>
      <p:pic>
        <p:nvPicPr>
          <p:cNvPr id="2050" name="Picture 2" descr="\\YUSUFHOCA\fihrist ve eksik Ortak Dosya\PDR-ORTAK\sedaaaaaaa\3.JPG"/>
          <p:cNvPicPr>
            <a:picLocks noGrp="1" noChangeAspect="1" noChangeArrowheads="1"/>
          </p:cNvPicPr>
          <p:nvPr>
            <p:ph idx="1"/>
          </p:nvPr>
        </p:nvPicPr>
        <p:blipFill rotWithShape="1">
          <a:blip r:embed="rId2"/>
          <a:srcRect l="2673"/>
          <a:stretch/>
        </p:blipFill>
        <p:spPr bwMode="auto">
          <a:xfrm>
            <a:off x="3561806" y="774700"/>
            <a:ext cx="8422154" cy="513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Özel Yetenekle Öğrenci Alan Programlar</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sz="3200" dirty="0" smtClean="0"/>
              <a:t>Özel </a:t>
            </a:r>
            <a:r>
              <a:rPr lang="tr-TR" sz="3200" dirty="0"/>
              <a:t>yetenekle öğrenci alan programlarda </a:t>
            </a:r>
            <a:r>
              <a:rPr lang="tr-TR" sz="3200" dirty="0" err="1"/>
              <a:t>geçen</a:t>
            </a:r>
            <a:r>
              <a:rPr lang="tr-TR" sz="3200" dirty="0"/>
              <a:t> sene olduğu gibi baraj puanı bu yıl da aynı tutulmuştur. </a:t>
            </a:r>
            <a:endParaRPr lang="tr-TR" sz="3200" dirty="0" smtClean="0"/>
          </a:p>
          <a:p>
            <a:pPr algn="just"/>
            <a:endParaRPr lang="tr-TR" sz="3200" dirty="0"/>
          </a:p>
          <a:p>
            <a:pPr algn="just"/>
            <a:r>
              <a:rPr lang="tr-TR" sz="3200" dirty="0" smtClean="0"/>
              <a:t>Temel </a:t>
            </a:r>
            <a:r>
              <a:rPr lang="tr-TR" sz="3200" dirty="0"/>
              <a:t>Yeterlilikler </a:t>
            </a:r>
            <a:r>
              <a:rPr lang="tr-TR" sz="3200" dirty="0" err="1"/>
              <a:t>Testi’ne</a:t>
            </a:r>
            <a:r>
              <a:rPr lang="tr-TR" sz="3200" dirty="0"/>
              <a:t> giren ve Temel Yeterlilik Puanı en az 150 olan adaylar Özel Yetenekle Öğrenci Alan Lisans programlarını tercih edebileceklerdir</a:t>
            </a:r>
          </a:p>
          <a:p>
            <a:endParaRPr lang="tr-TR" dirty="0"/>
          </a:p>
        </p:txBody>
      </p:sp>
      <p:pic>
        <p:nvPicPr>
          <p:cNvPr id="2050" name="Picture 2" descr="differen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99" y="4435314"/>
            <a:ext cx="2485722" cy="1549434"/>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1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b="1" dirty="0" smtClean="0">
                <a:solidFill>
                  <a:schemeClr val="accent6">
                    <a:lumMod val="75000"/>
                  </a:schemeClr>
                </a:solidFill>
              </a:rPr>
              <a:t>O</a:t>
            </a:r>
            <a:r>
              <a:rPr lang="tr-TR" b="1" dirty="0" smtClean="0"/>
              <a:t>rtaöğretim</a:t>
            </a:r>
            <a:br>
              <a:rPr lang="tr-TR" b="1" dirty="0" smtClean="0"/>
            </a:br>
            <a:r>
              <a:rPr lang="tr-TR" sz="5400" b="1" dirty="0" smtClean="0">
                <a:solidFill>
                  <a:schemeClr val="accent6">
                    <a:lumMod val="75000"/>
                  </a:schemeClr>
                </a:solidFill>
              </a:rPr>
              <a:t>B</a:t>
            </a:r>
            <a:r>
              <a:rPr lang="tr-TR" b="1" dirty="0" smtClean="0"/>
              <a:t>aşarı</a:t>
            </a:r>
            <a:br>
              <a:rPr lang="tr-TR" b="1" dirty="0" smtClean="0"/>
            </a:br>
            <a:r>
              <a:rPr lang="tr-TR" sz="5400" b="1" dirty="0" smtClean="0">
                <a:solidFill>
                  <a:schemeClr val="accent6">
                    <a:lumMod val="75000"/>
                  </a:schemeClr>
                </a:solidFill>
              </a:rPr>
              <a:t>P</a:t>
            </a:r>
            <a:r>
              <a:rPr lang="tr-TR" b="1" dirty="0" smtClean="0"/>
              <a:t>uanı </a:t>
            </a:r>
            <a:r>
              <a:rPr lang="tr-TR" b="1" dirty="0"/>
              <a:t>Hesaplaması</a:t>
            </a:r>
            <a:r>
              <a:rPr lang="tr-TR" dirty="0"/>
              <a:t> </a:t>
            </a:r>
            <a:br>
              <a:rPr lang="tr-TR" dirty="0"/>
            </a:br>
            <a:endParaRPr lang="tr-TR" dirty="0"/>
          </a:p>
        </p:txBody>
      </p:sp>
      <p:sp>
        <p:nvSpPr>
          <p:cNvPr id="3" name="İçerik Yer Tutucusu 2"/>
          <p:cNvSpPr>
            <a:spLocks noGrp="1"/>
          </p:cNvSpPr>
          <p:nvPr>
            <p:ph idx="1"/>
          </p:nvPr>
        </p:nvSpPr>
        <p:spPr/>
        <p:txBody>
          <a:bodyPr/>
          <a:lstStyle/>
          <a:p>
            <a:pPr algn="just"/>
            <a:r>
              <a:rPr lang="tr-TR" sz="3200" dirty="0" smtClean="0"/>
              <a:t>Ortaöğretim </a:t>
            </a:r>
            <a:r>
              <a:rPr lang="tr-TR" sz="3200" dirty="0"/>
              <a:t>Başarı </a:t>
            </a:r>
            <a:r>
              <a:rPr lang="tr-TR" sz="3200" dirty="0" err="1"/>
              <a:t>Puanı’nın</a:t>
            </a:r>
            <a:r>
              <a:rPr lang="tr-TR" sz="3200" dirty="0"/>
              <a:t> hesaplanmasında herhangi bir değişikliğe gidilmemiştir. Yerleştirme puanlarına etkisi </a:t>
            </a:r>
            <a:r>
              <a:rPr lang="tr-TR" sz="3200" dirty="0" err="1"/>
              <a:t>geçen</a:t>
            </a:r>
            <a:r>
              <a:rPr lang="tr-TR" sz="3200" dirty="0"/>
              <a:t> seneki gibi aynı oranda olacaktır. Meslek lisesi mezunlarına </a:t>
            </a:r>
            <a:r>
              <a:rPr lang="tr-TR" sz="3200" dirty="0" err="1"/>
              <a:t>geçen</a:t>
            </a:r>
            <a:r>
              <a:rPr lang="tr-TR" sz="3200" dirty="0"/>
              <a:t> seneki alan odaklı ek puan uygulamasına devam edecektir. Engelli adaylara yönelik düzenlemelerin uygulanmasına devam edilecektir.</a:t>
            </a:r>
          </a:p>
          <a:p>
            <a:endParaRPr lang="tr-TR" dirty="0"/>
          </a:p>
        </p:txBody>
      </p:sp>
    </p:spTree>
    <p:extLst>
      <p:ext uri="{BB962C8B-B14F-4D97-AF65-F5344CB8AC3E}">
        <p14:creationId xmlns:p14="http://schemas.microsoft.com/office/powerpoint/2010/main" val="223184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400" b="1" dirty="0"/>
              <a:t>Özetle </a:t>
            </a:r>
            <a:r>
              <a:rPr lang="tr-TR" sz="4400" b="1" dirty="0" smtClean="0"/>
              <a:t/>
            </a:r>
            <a:br>
              <a:rPr lang="tr-TR" sz="4400" b="1" dirty="0" smtClean="0"/>
            </a:br>
            <a:r>
              <a:rPr lang="tr-TR" sz="4400" b="1" dirty="0" smtClean="0"/>
              <a:t>Yeni </a:t>
            </a:r>
            <a:r>
              <a:rPr lang="tr-TR" sz="4400" b="1" dirty="0"/>
              <a:t>Sistemimiz </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algn="just"/>
            <a:r>
              <a:rPr lang="tr-TR" dirty="0" smtClean="0"/>
              <a:t>Daha </a:t>
            </a:r>
            <a:r>
              <a:rPr lang="tr-TR" dirty="0"/>
              <a:t>yalın, sade ve kolay anlaşılabilir bir </a:t>
            </a:r>
            <a:r>
              <a:rPr lang="tr-TR" dirty="0" smtClean="0"/>
              <a:t>sistemdir,</a:t>
            </a:r>
            <a:endParaRPr lang="tr-TR" dirty="0"/>
          </a:p>
          <a:p>
            <a:pPr algn="just"/>
            <a:r>
              <a:rPr lang="tr-TR" dirty="0"/>
              <a:t>Sınav puan türleri 18’den, 5’e indirilmiştir,</a:t>
            </a:r>
          </a:p>
          <a:p>
            <a:pPr algn="just"/>
            <a:r>
              <a:rPr lang="tr-TR" dirty="0"/>
              <a:t>Sınav 5 hafta sonundan 1 hafta sonuna </a:t>
            </a:r>
            <a:r>
              <a:rPr lang="tr-TR" dirty="0" err="1"/>
              <a:t>çekilmiş</a:t>
            </a:r>
            <a:r>
              <a:rPr lang="tr-TR" dirty="0"/>
              <a:t>, 6 oturumdan </a:t>
            </a:r>
            <a:r>
              <a:rPr lang="tr-TR" dirty="0" smtClean="0"/>
              <a:t>              3 oturuma </a:t>
            </a:r>
            <a:r>
              <a:rPr lang="tr-TR" dirty="0"/>
              <a:t>indirilmiştir. </a:t>
            </a:r>
          </a:p>
          <a:p>
            <a:pPr algn="just"/>
            <a:r>
              <a:rPr lang="tr-TR" dirty="0" err="1"/>
              <a:t>Türkçe</a:t>
            </a:r>
            <a:r>
              <a:rPr lang="tr-TR" dirty="0"/>
              <a:t> ve Temel </a:t>
            </a:r>
            <a:r>
              <a:rPr lang="tr-TR" dirty="0" err="1"/>
              <a:t>Matematik’in</a:t>
            </a:r>
            <a:r>
              <a:rPr lang="tr-TR" dirty="0"/>
              <a:t> merkezde olduğu Temel Yeterlilik esaslı değerlendiren, </a:t>
            </a:r>
          </a:p>
          <a:p>
            <a:pPr algn="just"/>
            <a:r>
              <a:rPr lang="tr-TR" dirty="0"/>
              <a:t>Mesleki eğitimi önemseyen ve bu kapsamda tek bir puanla farklı MYO programlarını tercih etmeye imkan veren, </a:t>
            </a:r>
          </a:p>
          <a:p>
            <a:pPr algn="just"/>
            <a:r>
              <a:rPr lang="tr-TR" dirty="0"/>
              <a:t>Orta öğretim kazanımlarını ve sürecini odağına alan ve önemseyen, </a:t>
            </a:r>
          </a:p>
          <a:p>
            <a:pPr algn="just"/>
            <a:r>
              <a:rPr lang="tr-TR" dirty="0"/>
              <a:t>Önceki sistemde orta öğretim üzerinde 4 ay baskı oluşturarak, eğitimi aksatan olumsuzluğu ortadan kaldıran, </a:t>
            </a:r>
          </a:p>
          <a:p>
            <a:pPr algn="just"/>
            <a:r>
              <a:rPr lang="tr-TR" dirty="0"/>
              <a:t>Öğrenciler üzerindeki sınav kaygısının etkilerini azaltan bir sistemdir</a:t>
            </a:r>
            <a:r>
              <a:rPr lang="tr-TR" dirty="0" smtClean="0"/>
              <a:t>.</a:t>
            </a:r>
            <a:endParaRPr lang="tr-TR" dirty="0"/>
          </a:p>
        </p:txBody>
      </p:sp>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73" y="4210126"/>
            <a:ext cx="2182484" cy="1590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2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2018-2019 eğitim öğretim yılında yükseköğretime giriş sınavının yeni adı </a:t>
            </a:r>
            <a:r>
              <a:rPr lang="tr-TR" b="1" dirty="0">
                <a:solidFill>
                  <a:schemeClr val="tx1">
                    <a:lumMod val="65000"/>
                    <a:lumOff val="35000"/>
                  </a:schemeClr>
                </a:solidFill>
              </a:rPr>
              <a:t>Yükseköğretim Kurumları Sınavı</a:t>
            </a:r>
            <a:r>
              <a:rPr lang="tr-TR" dirty="0">
                <a:solidFill>
                  <a:schemeClr val="tx1">
                    <a:lumMod val="65000"/>
                    <a:lumOff val="35000"/>
                  </a:schemeClr>
                </a:solidFill>
              </a:rPr>
              <a:t>’</a:t>
            </a:r>
            <a:r>
              <a:rPr lang="tr-TR" dirty="0">
                <a:solidFill>
                  <a:schemeClr val="bg1"/>
                </a:solidFill>
              </a:rPr>
              <a:t>dır. </a:t>
            </a:r>
            <a:r>
              <a:rPr lang="tr-TR" dirty="0"/>
              <a:t/>
            </a:r>
            <a:br>
              <a:rPr lang="tr-TR" dirty="0"/>
            </a:br>
            <a:endParaRPr lang="tr-TR" dirty="0"/>
          </a:p>
        </p:txBody>
      </p:sp>
      <p:sp>
        <p:nvSpPr>
          <p:cNvPr id="3" name="İçerik Yer Tutucusu 2"/>
          <p:cNvSpPr>
            <a:spLocks noGrp="1"/>
          </p:cNvSpPr>
          <p:nvPr>
            <p:ph idx="1"/>
          </p:nvPr>
        </p:nvSpPr>
        <p:spPr/>
        <p:txBody>
          <a:bodyPr/>
          <a:lstStyle/>
          <a:p>
            <a:pPr marL="0" indent="0" algn="ctr">
              <a:buNone/>
            </a:pPr>
            <a:r>
              <a:rPr lang="tr-TR" b="1" dirty="0" smtClean="0"/>
              <a:t>Yükseköğretim </a:t>
            </a:r>
            <a:r>
              <a:rPr lang="tr-TR" b="1" dirty="0"/>
              <a:t>Kurumları Sınavı’nda, adaylar iki ayrı oturuma katılacaklardır. </a:t>
            </a:r>
            <a:endParaRPr lang="tr-TR" b="1" dirty="0" smtClean="0"/>
          </a:p>
          <a:p>
            <a:pPr algn="just"/>
            <a:r>
              <a:rPr lang="tr-TR" b="1" dirty="0" smtClean="0"/>
              <a:t>İlk </a:t>
            </a:r>
            <a:r>
              <a:rPr lang="tr-TR" b="1" dirty="0"/>
              <a:t>oturum</a:t>
            </a:r>
            <a:r>
              <a:rPr lang="tr-TR" dirty="0"/>
              <a:t>da, adaylar </a:t>
            </a:r>
            <a:r>
              <a:rPr lang="tr-TR" b="1" dirty="0"/>
              <a:t>Temel Yeterlilik </a:t>
            </a:r>
            <a:r>
              <a:rPr lang="tr-TR" b="1" dirty="0" err="1"/>
              <a:t>Testi</a:t>
            </a:r>
            <a:r>
              <a:rPr lang="tr-TR" dirty="0" err="1"/>
              <a:t>’ni</a:t>
            </a:r>
            <a:r>
              <a:rPr lang="tr-TR" dirty="0"/>
              <a:t> alacaklardır. Bu testte adayların muhakeme, akıl yürütme, mantıklı düşünme odaklı sözel ve sayısal becerilerinin, yani </a:t>
            </a:r>
            <a:r>
              <a:rPr lang="tr-TR" dirty="0" err="1"/>
              <a:t>Türkçe’yi</a:t>
            </a:r>
            <a:r>
              <a:rPr lang="tr-TR" dirty="0"/>
              <a:t> doğru kullanma, okuma ve anlama, dil hakimiyeti ile matematiksel ilişkilerden yararlanmanın </a:t>
            </a:r>
            <a:r>
              <a:rPr lang="tr-TR" dirty="0" err="1"/>
              <a:t>ölçülmesi</a:t>
            </a:r>
            <a:r>
              <a:rPr lang="tr-TR" dirty="0"/>
              <a:t> </a:t>
            </a:r>
            <a:r>
              <a:rPr lang="tr-TR" dirty="0" err="1"/>
              <a:t>amaçlanmaktadır</a:t>
            </a:r>
            <a:r>
              <a:rPr lang="tr-TR" dirty="0"/>
              <a:t>. Bunun örnekleri dünyada </a:t>
            </a:r>
            <a:r>
              <a:rPr lang="tr-TR" dirty="0" err="1"/>
              <a:t>seçkin</a:t>
            </a:r>
            <a:r>
              <a:rPr lang="tr-TR" dirty="0"/>
              <a:t> yükseköğretim sistemlerinde mevcuttur. </a:t>
            </a:r>
            <a:endParaRPr lang="tr-TR" dirty="0" smtClean="0"/>
          </a:p>
          <a:p>
            <a:pPr algn="just"/>
            <a:r>
              <a:rPr lang="tr-TR" b="1" dirty="0" smtClean="0"/>
              <a:t>İkinci oturum</a:t>
            </a:r>
            <a:r>
              <a:rPr lang="tr-TR" dirty="0"/>
              <a:t>da adayların önceki yıllarda takip edilen usule uygun olarak lise müfredatına dair (Türk Dili ve Edebiyatı-Coğrafya </a:t>
            </a:r>
            <a:r>
              <a:rPr lang="tr-TR" dirty="0" smtClean="0"/>
              <a:t>1, Sosyal </a:t>
            </a:r>
            <a:r>
              <a:rPr lang="tr-TR" dirty="0"/>
              <a:t>Bilimler, </a:t>
            </a:r>
            <a:r>
              <a:rPr lang="tr-TR" dirty="0" smtClean="0"/>
              <a:t>Matematik, Fen Bilimleri) bilgisi esas alınacaktır.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133" y="5132303"/>
            <a:ext cx="2800655" cy="19082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1970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İZMİT RAM</a:t>
            </a:r>
            <a:br>
              <a:rPr lang="tr-TR" sz="4000" b="1" dirty="0" smtClean="0"/>
            </a:br>
            <a:r>
              <a:rPr lang="tr-TR" sz="4000" b="1" dirty="0" smtClean="0"/>
              <a:t>İLETİŞİM</a:t>
            </a:r>
            <a:endParaRPr lang="tr-TR" sz="4000" b="1" dirty="0"/>
          </a:p>
        </p:txBody>
      </p:sp>
      <p:sp>
        <p:nvSpPr>
          <p:cNvPr id="3" name="İçerik Yer Tutucusu 2"/>
          <p:cNvSpPr>
            <a:spLocks noGrp="1"/>
          </p:cNvSpPr>
          <p:nvPr>
            <p:ph idx="1"/>
          </p:nvPr>
        </p:nvSpPr>
        <p:spPr>
          <a:xfrm>
            <a:off x="3547297" y="738808"/>
            <a:ext cx="7315200" cy="5327141"/>
          </a:xfrm>
        </p:spPr>
        <p:txBody>
          <a:bodyPr>
            <a:noAutofit/>
          </a:bodyPr>
          <a:lstStyle/>
          <a:p>
            <a:pPr marL="0" indent="0">
              <a:buNone/>
            </a:pPr>
            <a:r>
              <a:rPr lang="tr-TR" sz="3200" b="1" u="sng" dirty="0" err="1" smtClean="0">
                <a:solidFill>
                  <a:schemeClr val="accent5">
                    <a:lumMod val="75000"/>
                  </a:schemeClr>
                </a:solidFill>
                <a:latin typeface="Calibri" panose="020F0502020204030204" pitchFamily="34" charset="0"/>
              </a:rPr>
              <a:t>izmitram</a:t>
            </a:r>
            <a:r>
              <a:rPr lang="tr-TR" sz="3200" b="1" u="sng" dirty="0" smtClean="0">
                <a:solidFill>
                  <a:schemeClr val="accent5">
                    <a:lumMod val="75000"/>
                  </a:schemeClr>
                </a:solidFill>
                <a:latin typeface="Calibri" panose="020F0502020204030204" pitchFamily="34" charset="0"/>
              </a:rPr>
              <a:t>@</a:t>
            </a:r>
            <a:r>
              <a:rPr lang="tr-TR" sz="3200" b="1" u="sng" dirty="0" err="1" smtClean="0">
                <a:solidFill>
                  <a:schemeClr val="accent5">
                    <a:lumMod val="75000"/>
                  </a:schemeClr>
                </a:solidFill>
                <a:latin typeface="Calibri" panose="020F0502020204030204" pitchFamily="34" charset="0"/>
              </a:rPr>
              <a:t>hotmail</a:t>
            </a:r>
            <a:r>
              <a:rPr lang="tr-TR" sz="3200" b="1" u="sng" dirty="0" smtClean="0">
                <a:solidFill>
                  <a:schemeClr val="accent5">
                    <a:lumMod val="75000"/>
                  </a:schemeClr>
                </a:solidFill>
                <a:latin typeface="Calibri" panose="020F0502020204030204" pitchFamily="34" charset="0"/>
              </a:rPr>
              <a:t>.com</a:t>
            </a:r>
          </a:p>
          <a:p>
            <a:pPr marL="0" indent="0">
              <a:buNone/>
            </a:pPr>
            <a:r>
              <a:rPr lang="tr-TR" sz="3200" b="1" dirty="0" smtClean="0">
                <a:latin typeface="Calibri" panose="020F0502020204030204" pitchFamily="34" charset="0"/>
                <a:hlinkClick r:id="rId2"/>
              </a:rPr>
              <a:t>www.izmitram.meb.k12.tr</a:t>
            </a:r>
            <a:r>
              <a:rPr lang="tr-TR" sz="3200" b="1" dirty="0" smtClean="0">
                <a:latin typeface="Calibri" panose="020F0502020204030204" pitchFamily="34" charset="0"/>
              </a:rPr>
              <a:t> </a:t>
            </a:r>
          </a:p>
          <a:p>
            <a:pPr marL="0" indent="0">
              <a:buNone/>
            </a:pPr>
            <a:endParaRPr lang="tr-TR" sz="3200" b="1" dirty="0" smtClean="0">
              <a:latin typeface="Calibri" panose="020F0502020204030204" pitchFamily="34" charset="0"/>
            </a:endParaRPr>
          </a:p>
          <a:p>
            <a:pPr marL="0" indent="0">
              <a:buNone/>
            </a:pPr>
            <a:r>
              <a:rPr lang="tr-TR" sz="3200" b="1" u="sng" dirty="0" smtClean="0">
                <a:solidFill>
                  <a:schemeClr val="accent5">
                    <a:lumMod val="75000"/>
                  </a:schemeClr>
                </a:solidFill>
                <a:latin typeface="Calibri" panose="020F0502020204030204" pitchFamily="34" charset="0"/>
              </a:rPr>
              <a:t>TELEFON</a:t>
            </a:r>
          </a:p>
          <a:p>
            <a:pPr marL="0" indent="0">
              <a:buNone/>
            </a:pPr>
            <a:r>
              <a:rPr lang="tr-TR" sz="3600" b="1" dirty="0" smtClean="0">
                <a:latin typeface="Calibri" panose="020F0502020204030204" pitchFamily="34" charset="0"/>
              </a:rPr>
              <a:t>0262 </a:t>
            </a:r>
            <a:r>
              <a:rPr lang="tr-TR" sz="3600" b="1" dirty="0">
                <a:latin typeface="Calibri" panose="020F0502020204030204" pitchFamily="34" charset="0"/>
              </a:rPr>
              <a:t>322 79 </a:t>
            </a:r>
            <a:r>
              <a:rPr lang="tr-TR" sz="3600" b="1" dirty="0" smtClean="0">
                <a:latin typeface="Calibri" panose="020F0502020204030204" pitchFamily="34" charset="0"/>
              </a:rPr>
              <a:t>09</a:t>
            </a:r>
          </a:p>
          <a:p>
            <a:pPr marL="0" indent="0">
              <a:buNone/>
            </a:pPr>
            <a:r>
              <a:rPr lang="tr-TR" b="1" dirty="0" smtClean="0">
                <a:latin typeface="Calibri" panose="020F0502020204030204" pitchFamily="34" charset="0"/>
              </a:rPr>
              <a:t> </a:t>
            </a:r>
          </a:p>
          <a:p>
            <a:pPr marL="0" indent="0">
              <a:buNone/>
            </a:pPr>
            <a:r>
              <a:rPr lang="tr-TR" sz="2800" b="1" u="sng" dirty="0" smtClean="0">
                <a:solidFill>
                  <a:schemeClr val="accent5">
                    <a:lumMod val="75000"/>
                  </a:schemeClr>
                </a:solidFill>
                <a:latin typeface="Calibri" panose="020F0502020204030204" pitchFamily="34" charset="0"/>
              </a:rPr>
              <a:t>ADRES</a:t>
            </a:r>
          </a:p>
          <a:p>
            <a:pPr marL="0" indent="0">
              <a:buNone/>
            </a:pPr>
            <a:r>
              <a:rPr lang="fi-FI" sz="2800" b="1" dirty="0" smtClean="0"/>
              <a:t>Akçakoca Mahallesi</a:t>
            </a:r>
            <a:endParaRPr lang="tr-TR" sz="2800" b="1" dirty="0" smtClean="0"/>
          </a:p>
          <a:p>
            <a:pPr marL="0" indent="0">
              <a:buNone/>
            </a:pPr>
            <a:r>
              <a:rPr lang="fi-FI" sz="2800" b="1" dirty="0" smtClean="0"/>
              <a:t>Kapanca </a:t>
            </a:r>
            <a:r>
              <a:rPr lang="fi-FI" sz="2800" b="1" dirty="0"/>
              <a:t>Sokak No.7 </a:t>
            </a:r>
            <a:endParaRPr lang="tr-TR" sz="2400" b="1" dirty="0" smtClean="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843" y="2747912"/>
            <a:ext cx="3498342" cy="3498342"/>
          </a:xfrm>
          <a:prstGeom prst="rect">
            <a:avLst/>
          </a:prstGeom>
        </p:spPr>
      </p:pic>
      <p:pic>
        <p:nvPicPr>
          <p:cNvPr id="1026" name="Picture 2" descr="contact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6" y="5096937"/>
            <a:ext cx="3323241" cy="954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6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çerik Yer Tutucusu 20"/>
          <p:cNvPicPr>
            <a:picLocks noChangeAspect="1"/>
          </p:cNvPicPr>
          <p:nvPr/>
        </p:nvPicPr>
        <p:blipFill rotWithShape="1">
          <a:blip r:embed="rId2">
            <a:extLst>
              <a:ext uri="{28A0092B-C50C-407E-A947-70E740481C1C}">
                <a14:useLocalDpi xmlns:a14="http://schemas.microsoft.com/office/drawing/2010/main" val="0"/>
              </a:ext>
            </a:extLst>
          </a:blip>
          <a:srcRect r="50116"/>
          <a:stretch/>
        </p:blipFill>
        <p:spPr>
          <a:xfrm flipH="1">
            <a:off x="7414839" y="383085"/>
            <a:ext cx="4545152" cy="6434545"/>
          </a:xfrm>
          <a:prstGeom prst="rect">
            <a:avLst/>
          </a:prstGeom>
        </p:spPr>
      </p:pic>
      <p:pic>
        <p:nvPicPr>
          <p:cNvPr id="12" name="İçerik Yer Tutucusu 20"/>
          <p:cNvPicPr>
            <a:picLocks noChangeAspect="1"/>
          </p:cNvPicPr>
          <p:nvPr/>
        </p:nvPicPr>
        <p:blipFill rotWithShape="1">
          <a:blip r:embed="rId2">
            <a:extLst>
              <a:ext uri="{28A0092B-C50C-407E-A947-70E740481C1C}">
                <a14:useLocalDpi xmlns:a14="http://schemas.microsoft.com/office/drawing/2010/main" val="0"/>
              </a:ext>
            </a:extLst>
          </a:blip>
          <a:srcRect r="50116"/>
          <a:stretch/>
        </p:blipFill>
        <p:spPr>
          <a:xfrm>
            <a:off x="3342523" y="388950"/>
            <a:ext cx="4201276" cy="6434545"/>
          </a:xfrm>
          <a:prstGeom prst="rect">
            <a:avLst/>
          </a:prstGeom>
        </p:spPr>
      </p:pic>
      <p:sp>
        <p:nvSpPr>
          <p:cNvPr id="2" name="Unvan 1"/>
          <p:cNvSpPr>
            <a:spLocks noGrp="1"/>
          </p:cNvSpPr>
          <p:nvPr>
            <p:ph type="title"/>
          </p:nvPr>
        </p:nvSpPr>
        <p:spPr>
          <a:xfrm>
            <a:off x="252918" y="1123838"/>
            <a:ext cx="3068251" cy="1883132"/>
          </a:xfrm>
        </p:spPr>
        <p:txBody>
          <a:bodyPr/>
          <a:lstStyle/>
          <a:p>
            <a:r>
              <a:rPr lang="tr-TR" b="1" dirty="0"/>
              <a:t>Yükseköğretim Kurumları Sınavı Takvimi </a:t>
            </a:r>
            <a:endParaRPr lang="tr-TR" dirty="0"/>
          </a:p>
        </p:txBody>
      </p:sp>
      <p:sp>
        <p:nvSpPr>
          <p:cNvPr id="3" name="İçerik Yer Tutucusu 2"/>
          <p:cNvSpPr>
            <a:spLocks noGrp="1"/>
          </p:cNvSpPr>
          <p:nvPr>
            <p:ph idx="1"/>
          </p:nvPr>
        </p:nvSpPr>
        <p:spPr>
          <a:xfrm>
            <a:off x="0" y="5994512"/>
            <a:ext cx="12192000" cy="921840"/>
          </a:xfrm>
        </p:spPr>
        <p:style>
          <a:lnRef idx="3">
            <a:schemeClr val="lt1"/>
          </a:lnRef>
          <a:fillRef idx="1">
            <a:schemeClr val="accent4"/>
          </a:fillRef>
          <a:effectRef idx="1">
            <a:schemeClr val="accent4"/>
          </a:effectRef>
          <a:fontRef idx="minor">
            <a:schemeClr val="lt1"/>
          </a:fontRef>
        </p:style>
        <p:txBody>
          <a:bodyPr>
            <a:noAutofit/>
          </a:bodyPr>
          <a:lstStyle/>
          <a:p>
            <a:pPr marL="0" indent="0" algn="ctr">
              <a:buNone/>
            </a:pPr>
            <a:endParaRPr lang="tr-TR" sz="1900" b="1" dirty="0" smtClean="0">
              <a:solidFill>
                <a:schemeClr val="tx1">
                  <a:lumMod val="95000"/>
                  <a:lumOff val="5000"/>
                </a:schemeClr>
              </a:solidFill>
            </a:endParaRPr>
          </a:p>
          <a:p>
            <a:pPr marL="0" indent="0" algn="ctr">
              <a:buNone/>
            </a:pPr>
            <a:r>
              <a:rPr lang="tr-TR" sz="1900" b="1" dirty="0" smtClean="0">
                <a:solidFill>
                  <a:schemeClr val="tx1">
                    <a:lumMod val="95000"/>
                    <a:lumOff val="5000"/>
                  </a:schemeClr>
                </a:solidFill>
              </a:rPr>
              <a:t>İkinci </a:t>
            </a:r>
            <a:r>
              <a:rPr lang="tr-TR" sz="1900" b="1" dirty="0">
                <a:solidFill>
                  <a:schemeClr val="tx1">
                    <a:lumMod val="95000"/>
                    <a:lumOff val="5000"/>
                  </a:schemeClr>
                </a:solidFill>
              </a:rPr>
              <a:t>oturumda ve </a:t>
            </a:r>
            <a:r>
              <a:rPr lang="tr-TR" sz="1900" b="1" dirty="0" smtClean="0">
                <a:solidFill>
                  <a:schemeClr val="tx1">
                    <a:lumMod val="95000"/>
                    <a:lumOff val="5000"/>
                  </a:schemeClr>
                </a:solidFill>
              </a:rPr>
              <a:t>dil </a:t>
            </a:r>
            <a:r>
              <a:rPr lang="tr-TR" sz="1900" b="1" dirty="0">
                <a:solidFill>
                  <a:schemeClr val="tx1">
                    <a:lumMod val="95000"/>
                    <a:lumOff val="5000"/>
                  </a:schemeClr>
                </a:solidFill>
              </a:rPr>
              <a:t>sınavında, </a:t>
            </a:r>
            <a:r>
              <a:rPr lang="tr-TR" sz="1900" b="1" dirty="0" smtClean="0">
                <a:solidFill>
                  <a:schemeClr val="tx1">
                    <a:lumMod val="95000"/>
                    <a:lumOff val="5000"/>
                  </a:schemeClr>
                </a:solidFill>
              </a:rPr>
              <a:t>sınav </a:t>
            </a:r>
            <a:r>
              <a:rPr lang="tr-TR" sz="1900" b="1" dirty="0">
                <a:solidFill>
                  <a:schemeClr val="tx1">
                    <a:lumMod val="95000"/>
                    <a:lumOff val="5000"/>
                  </a:schemeClr>
                </a:solidFill>
              </a:rPr>
              <a:t>uygulaması ve soru şekli açısından </a:t>
            </a:r>
            <a:r>
              <a:rPr lang="tr-TR" sz="1900" b="1" dirty="0" smtClean="0">
                <a:solidFill>
                  <a:schemeClr val="tx1">
                    <a:lumMod val="95000"/>
                    <a:lumOff val="5000"/>
                  </a:schemeClr>
                </a:solidFill>
              </a:rPr>
              <a:t>herhangi </a:t>
            </a:r>
            <a:r>
              <a:rPr lang="tr-TR" sz="1900" b="1" dirty="0">
                <a:solidFill>
                  <a:schemeClr val="tx1">
                    <a:lumMod val="95000"/>
                    <a:lumOff val="5000"/>
                  </a:schemeClr>
                </a:solidFill>
              </a:rPr>
              <a:t>bir değişikliğe </a:t>
            </a:r>
            <a:r>
              <a:rPr lang="tr-TR" sz="1900" b="1" dirty="0" smtClean="0">
                <a:solidFill>
                  <a:schemeClr val="tx1">
                    <a:lumMod val="95000"/>
                    <a:lumOff val="5000"/>
                  </a:schemeClr>
                </a:solidFill>
              </a:rPr>
              <a:t>gidilmemiştir.</a:t>
            </a:r>
            <a:endParaRPr lang="tr-TR" sz="1900" b="1" dirty="0">
              <a:solidFill>
                <a:schemeClr val="tx1">
                  <a:lumMod val="95000"/>
                  <a:lumOff val="5000"/>
                </a:schemeClr>
              </a:solidFill>
            </a:endParaRPr>
          </a:p>
          <a:p>
            <a:pPr algn="ctr"/>
            <a:endParaRPr lang="tr-TR" sz="1900" b="1" dirty="0">
              <a:solidFill>
                <a:schemeClr val="tx1">
                  <a:lumMod val="95000"/>
                  <a:lumOff val="5000"/>
                </a:schemeClr>
              </a:solidFill>
            </a:endParaRPr>
          </a:p>
        </p:txBody>
      </p:sp>
      <p:pic>
        <p:nvPicPr>
          <p:cNvPr id="5124" name="Picture 4" descr="calendar 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43" y="2945545"/>
            <a:ext cx="2809399" cy="2107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Dikdörtgen 4"/>
          <p:cNvSpPr/>
          <p:nvPr/>
        </p:nvSpPr>
        <p:spPr>
          <a:xfrm>
            <a:off x="4316177" y="969185"/>
            <a:ext cx="3072316" cy="1200329"/>
          </a:xfrm>
          <a:prstGeom prst="rect">
            <a:avLst/>
          </a:prstGeom>
        </p:spPr>
        <p:txBody>
          <a:bodyPr wrap="none">
            <a:spAutoFit/>
          </a:bodyPr>
          <a:lstStyle/>
          <a:p>
            <a:pPr marL="457200" indent="-457200" algn="r">
              <a:buAutoNum type="arabicPeriod"/>
            </a:pPr>
            <a:r>
              <a:rPr lang="tr-TR" sz="2400" b="1" dirty="0" smtClean="0">
                <a:solidFill>
                  <a:schemeClr val="bg1"/>
                </a:solidFill>
              </a:rPr>
              <a:t>Oturum</a:t>
            </a:r>
          </a:p>
          <a:p>
            <a:pPr algn="r"/>
            <a:r>
              <a:rPr lang="tr-TR" sz="2400" b="1" dirty="0" smtClean="0">
                <a:solidFill>
                  <a:schemeClr val="bg1"/>
                </a:solidFill>
              </a:rPr>
              <a:t>(Temel </a:t>
            </a:r>
            <a:r>
              <a:rPr lang="tr-TR" sz="2400" b="1" dirty="0">
                <a:solidFill>
                  <a:schemeClr val="bg1"/>
                </a:solidFill>
              </a:rPr>
              <a:t>Yeterlilik </a:t>
            </a:r>
            <a:r>
              <a:rPr lang="tr-TR" sz="2400" b="1" dirty="0" smtClean="0">
                <a:solidFill>
                  <a:schemeClr val="bg1"/>
                </a:solidFill>
              </a:rPr>
              <a:t>Testi)</a:t>
            </a:r>
          </a:p>
          <a:p>
            <a:pPr algn="r"/>
            <a:r>
              <a:rPr lang="tr-TR" sz="2400" b="1" dirty="0" smtClean="0">
                <a:solidFill>
                  <a:schemeClr val="bg1"/>
                </a:solidFill>
              </a:rPr>
              <a:t>Türkçe ve Matematik</a:t>
            </a:r>
            <a:endParaRPr lang="tr-TR" sz="2400" b="1" dirty="0">
              <a:solidFill>
                <a:schemeClr val="bg1"/>
              </a:solidFill>
            </a:endParaRPr>
          </a:p>
        </p:txBody>
      </p:sp>
      <p:sp>
        <p:nvSpPr>
          <p:cNvPr id="6" name="Dikdörtgen 5"/>
          <p:cNvSpPr/>
          <p:nvPr/>
        </p:nvSpPr>
        <p:spPr>
          <a:xfrm>
            <a:off x="7657703" y="969185"/>
            <a:ext cx="3370186" cy="830997"/>
          </a:xfrm>
          <a:prstGeom prst="rect">
            <a:avLst/>
          </a:prstGeom>
        </p:spPr>
        <p:txBody>
          <a:bodyPr wrap="square">
            <a:spAutoFit/>
          </a:bodyPr>
          <a:lstStyle/>
          <a:p>
            <a:r>
              <a:rPr lang="tr-TR" sz="2400" b="1" dirty="0">
                <a:solidFill>
                  <a:schemeClr val="bg1"/>
                </a:solidFill>
              </a:rPr>
              <a:t>23 Haziran </a:t>
            </a:r>
            <a:r>
              <a:rPr lang="tr-TR" sz="2400" b="1" dirty="0" smtClean="0">
                <a:solidFill>
                  <a:schemeClr val="bg1"/>
                </a:solidFill>
              </a:rPr>
              <a:t>2018 Cumartesi </a:t>
            </a:r>
            <a:r>
              <a:rPr lang="tr-TR" sz="2400" b="1" dirty="0">
                <a:solidFill>
                  <a:schemeClr val="bg1"/>
                </a:solidFill>
              </a:rPr>
              <a:t>günü </a:t>
            </a:r>
            <a:r>
              <a:rPr lang="tr-TR" sz="2400" b="1" dirty="0" smtClean="0">
                <a:solidFill>
                  <a:schemeClr val="bg1"/>
                </a:solidFill>
              </a:rPr>
              <a:t>sabah </a:t>
            </a:r>
            <a:endParaRPr lang="tr-TR" sz="2400" b="1" dirty="0">
              <a:solidFill>
                <a:schemeClr val="bg1"/>
              </a:solidFill>
            </a:endParaRPr>
          </a:p>
        </p:txBody>
      </p:sp>
      <p:sp>
        <p:nvSpPr>
          <p:cNvPr id="7" name="Dikdörtgen 6"/>
          <p:cNvSpPr/>
          <p:nvPr/>
        </p:nvSpPr>
        <p:spPr>
          <a:xfrm>
            <a:off x="4583864" y="3006969"/>
            <a:ext cx="2717071" cy="584775"/>
          </a:xfrm>
          <a:prstGeom prst="rect">
            <a:avLst/>
          </a:prstGeom>
        </p:spPr>
        <p:txBody>
          <a:bodyPr wrap="square">
            <a:spAutoFit/>
          </a:bodyPr>
          <a:lstStyle/>
          <a:p>
            <a:pPr algn="r"/>
            <a:r>
              <a:rPr lang="tr-TR" sz="3200" b="1" dirty="0">
                <a:solidFill>
                  <a:srgbClr val="FF0000"/>
                </a:solidFill>
              </a:rPr>
              <a:t>2. </a:t>
            </a:r>
            <a:r>
              <a:rPr lang="tr-TR" sz="3200" b="1" dirty="0" smtClean="0">
                <a:solidFill>
                  <a:srgbClr val="FF0000"/>
                </a:solidFill>
              </a:rPr>
              <a:t>oturum</a:t>
            </a:r>
            <a:endParaRPr lang="tr-TR" sz="3200" b="1" dirty="0">
              <a:solidFill>
                <a:srgbClr val="FF0000"/>
              </a:solidFill>
            </a:endParaRPr>
          </a:p>
        </p:txBody>
      </p:sp>
      <p:sp>
        <p:nvSpPr>
          <p:cNvPr id="8" name="Dikdörtgen 7"/>
          <p:cNvSpPr/>
          <p:nvPr/>
        </p:nvSpPr>
        <p:spPr>
          <a:xfrm>
            <a:off x="7694580" y="3006969"/>
            <a:ext cx="2709976" cy="830997"/>
          </a:xfrm>
          <a:prstGeom prst="rect">
            <a:avLst/>
          </a:prstGeom>
        </p:spPr>
        <p:txBody>
          <a:bodyPr wrap="square">
            <a:spAutoFit/>
          </a:bodyPr>
          <a:lstStyle/>
          <a:p>
            <a:r>
              <a:rPr lang="tr-TR" sz="2400" b="1" dirty="0">
                <a:solidFill>
                  <a:srgbClr val="FF0000"/>
                </a:solidFill>
              </a:rPr>
              <a:t>24 Haziran 2018 Pazar günü sabah</a:t>
            </a:r>
            <a:endParaRPr lang="tr-TR" sz="2400" b="1" dirty="0"/>
          </a:p>
        </p:txBody>
      </p:sp>
      <p:sp>
        <p:nvSpPr>
          <p:cNvPr id="9" name="Dikdörtgen 8"/>
          <p:cNvSpPr/>
          <p:nvPr/>
        </p:nvSpPr>
        <p:spPr>
          <a:xfrm>
            <a:off x="5518220" y="4919643"/>
            <a:ext cx="1832168" cy="584775"/>
          </a:xfrm>
          <a:prstGeom prst="rect">
            <a:avLst/>
          </a:prstGeom>
        </p:spPr>
        <p:txBody>
          <a:bodyPr wrap="none">
            <a:spAutoFit/>
          </a:bodyPr>
          <a:lstStyle/>
          <a:p>
            <a:r>
              <a:rPr lang="tr-TR" sz="3200" b="1" dirty="0">
                <a:solidFill>
                  <a:schemeClr val="tx1">
                    <a:lumMod val="95000"/>
                    <a:lumOff val="5000"/>
                  </a:schemeClr>
                </a:solidFill>
              </a:rPr>
              <a:t>Dil </a:t>
            </a:r>
            <a:r>
              <a:rPr lang="tr-TR" sz="3200" b="1" dirty="0" smtClean="0">
                <a:solidFill>
                  <a:schemeClr val="tx1">
                    <a:lumMod val="95000"/>
                    <a:lumOff val="5000"/>
                  </a:schemeClr>
                </a:solidFill>
              </a:rPr>
              <a:t>Sınavı</a:t>
            </a:r>
            <a:endParaRPr lang="tr-TR" sz="3200" b="1" dirty="0">
              <a:solidFill>
                <a:schemeClr val="tx1">
                  <a:lumMod val="95000"/>
                  <a:lumOff val="5000"/>
                </a:schemeClr>
              </a:solidFill>
            </a:endParaRPr>
          </a:p>
        </p:txBody>
      </p:sp>
      <p:sp>
        <p:nvSpPr>
          <p:cNvPr id="10" name="Dikdörtgen 9"/>
          <p:cNvSpPr/>
          <p:nvPr/>
        </p:nvSpPr>
        <p:spPr>
          <a:xfrm>
            <a:off x="7543799" y="4856913"/>
            <a:ext cx="3684022" cy="830997"/>
          </a:xfrm>
          <a:prstGeom prst="rect">
            <a:avLst/>
          </a:prstGeom>
        </p:spPr>
        <p:txBody>
          <a:bodyPr wrap="none">
            <a:spAutoFit/>
          </a:bodyPr>
          <a:lstStyle/>
          <a:p>
            <a:r>
              <a:rPr lang="tr-TR" sz="2400" b="1" dirty="0">
                <a:solidFill>
                  <a:schemeClr val="tx1">
                    <a:lumMod val="95000"/>
                    <a:lumOff val="5000"/>
                  </a:schemeClr>
                </a:solidFill>
              </a:rPr>
              <a:t>24 Haziran </a:t>
            </a:r>
            <a:r>
              <a:rPr lang="tr-TR" sz="2400" b="1" dirty="0" smtClean="0">
                <a:solidFill>
                  <a:schemeClr val="tx1">
                    <a:lumMod val="95000"/>
                    <a:lumOff val="5000"/>
                  </a:schemeClr>
                </a:solidFill>
              </a:rPr>
              <a:t>2018</a:t>
            </a:r>
          </a:p>
          <a:p>
            <a:r>
              <a:rPr lang="tr-TR" sz="2400" b="1" dirty="0" smtClean="0">
                <a:solidFill>
                  <a:schemeClr val="tx1">
                    <a:lumMod val="95000"/>
                    <a:lumOff val="5000"/>
                  </a:schemeClr>
                </a:solidFill>
              </a:rPr>
              <a:t>Pazar </a:t>
            </a:r>
            <a:r>
              <a:rPr lang="tr-TR" sz="2400" b="1" dirty="0">
                <a:solidFill>
                  <a:schemeClr val="tx1">
                    <a:lumMod val="95000"/>
                    <a:lumOff val="5000"/>
                  </a:schemeClr>
                </a:solidFill>
              </a:rPr>
              <a:t>günü öğleden sonra </a:t>
            </a:r>
          </a:p>
        </p:txBody>
      </p:sp>
    </p:spTree>
    <p:extLst>
      <p:ext uri="{BB962C8B-B14F-4D97-AF65-F5344CB8AC3E}">
        <p14:creationId xmlns:p14="http://schemas.microsoft.com/office/powerpoint/2010/main" val="193235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Yeni sistem ile önceki sistem arasındaki farklılıklar nelerdir? </a:t>
            </a:r>
            <a:endParaRPr lang="tr-TR" dirty="0"/>
          </a:p>
        </p:txBody>
      </p:sp>
      <p:pic>
        <p:nvPicPr>
          <p:cNvPr id="3074" name="Picture 2" descr="\\YUSUFHOCA\fihrist ve eksik Ortak Dosya\PDR-ORTAK\sedaaaaaaa\1.JPG"/>
          <p:cNvPicPr>
            <a:picLocks noGrp="1" noChangeAspect="1" noChangeArrowheads="1"/>
          </p:cNvPicPr>
          <p:nvPr>
            <p:ph idx="1"/>
          </p:nvPr>
        </p:nvPicPr>
        <p:blipFill rotWithShape="1">
          <a:blip r:embed="rId2"/>
          <a:srcRect t="9500"/>
          <a:stretch/>
        </p:blipFill>
        <p:spPr bwMode="auto">
          <a:xfrm>
            <a:off x="3588618" y="2602257"/>
            <a:ext cx="8122573" cy="3122763"/>
          </a:xfrm>
          <a:prstGeom prst="rect">
            <a:avLst/>
          </a:prstGeom>
          <a:noFill/>
        </p:spPr>
      </p:pic>
      <p:sp>
        <p:nvSpPr>
          <p:cNvPr id="4" name="1 Başlık"/>
          <p:cNvSpPr txBox="1">
            <a:spLocks/>
          </p:cNvSpPr>
          <p:nvPr/>
        </p:nvSpPr>
        <p:spPr>
          <a:xfrm>
            <a:off x="3907642" y="741399"/>
            <a:ext cx="7565489" cy="1501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tr-TR" dirty="0" smtClean="0">
                <a:solidFill>
                  <a:schemeClr val="accent1">
                    <a:lumMod val="50000"/>
                  </a:schemeClr>
                </a:solidFill>
              </a:rPr>
              <a:t>Sınavın Uygulanışı Bakımından;</a:t>
            </a:r>
            <a:endParaRPr lang="tr-T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Yeni sistem ile önceki sistem arasındaki farklılıklar nelerdir? </a:t>
            </a:r>
            <a:endParaRPr lang="tr-TR" dirty="0"/>
          </a:p>
        </p:txBody>
      </p:sp>
      <p:pic>
        <p:nvPicPr>
          <p:cNvPr id="4098" name="Picture 2" descr="\\YUSUFHOCA\fihrist ve eksik Ortak Dosya\PDR-ORTAK\sedaaaaaaa\2.JPG"/>
          <p:cNvPicPr>
            <a:picLocks noGrp="1" noChangeAspect="1" noChangeArrowheads="1"/>
          </p:cNvPicPr>
          <p:nvPr>
            <p:ph idx="1"/>
          </p:nvPr>
        </p:nvPicPr>
        <p:blipFill rotWithShape="1">
          <a:blip r:embed="rId2"/>
          <a:srcRect t="4306"/>
          <a:stretch/>
        </p:blipFill>
        <p:spPr bwMode="auto">
          <a:xfrm>
            <a:off x="3640347" y="1371601"/>
            <a:ext cx="7360968" cy="4830794"/>
          </a:xfrm>
          <a:prstGeom prst="rect">
            <a:avLst/>
          </a:prstGeom>
          <a:noFill/>
        </p:spPr>
      </p:pic>
      <p:sp>
        <p:nvSpPr>
          <p:cNvPr id="4" name="1 Başlık"/>
          <p:cNvSpPr txBox="1">
            <a:spLocks/>
          </p:cNvSpPr>
          <p:nvPr/>
        </p:nvSpPr>
        <p:spPr>
          <a:xfrm>
            <a:off x="3726611" y="180682"/>
            <a:ext cx="8082951" cy="1501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tr-TR" dirty="0" smtClean="0">
                <a:solidFill>
                  <a:schemeClr val="accent1">
                    <a:lumMod val="50000"/>
                  </a:schemeClr>
                </a:solidFill>
              </a:rPr>
              <a:t>Sınavın İçeriği ve Soru Sayısı Bakımından;</a:t>
            </a:r>
            <a:endParaRPr lang="tr-TR" dirty="0">
              <a:solidFill>
                <a:schemeClr val="accent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çerik Yer Tutucusu 20"/>
          <p:cNvPicPr>
            <a:picLocks noGrp="1" noChangeAspect="1"/>
          </p:cNvPicPr>
          <p:nvPr>
            <p:ph idx="1"/>
          </p:nvPr>
        </p:nvPicPr>
        <p:blipFill rotWithShape="1">
          <a:blip r:embed="rId2">
            <a:extLst>
              <a:ext uri="{28A0092B-C50C-407E-A947-70E740481C1C}">
                <a14:useLocalDpi xmlns:a14="http://schemas.microsoft.com/office/drawing/2010/main" val="0"/>
              </a:ext>
            </a:extLst>
          </a:blip>
          <a:srcRect r="49835"/>
          <a:stretch/>
        </p:blipFill>
        <p:spPr>
          <a:xfrm>
            <a:off x="3377692" y="388950"/>
            <a:ext cx="4224891" cy="6434545"/>
          </a:xfrm>
        </p:spPr>
      </p:pic>
      <p:sp>
        <p:nvSpPr>
          <p:cNvPr id="16" name="Dikdörtgen 15"/>
          <p:cNvSpPr/>
          <p:nvPr/>
        </p:nvSpPr>
        <p:spPr>
          <a:xfrm>
            <a:off x="3641334" y="911966"/>
            <a:ext cx="3768757" cy="1384995"/>
          </a:xfrm>
          <a:prstGeom prst="rect">
            <a:avLst/>
          </a:prstGeom>
        </p:spPr>
        <p:txBody>
          <a:bodyPr wrap="square">
            <a:spAutoFit/>
          </a:bodyPr>
          <a:lstStyle/>
          <a:p>
            <a:pPr algn="r"/>
            <a:r>
              <a:rPr lang="tr-TR" sz="2800" b="1" dirty="0">
                <a:solidFill>
                  <a:schemeClr val="bg1"/>
                </a:solidFill>
              </a:rPr>
              <a:t>Bütün </a:t>
            </a:r>
            <a:r>
              <a:rPr lang="tr-TR" sz="2800" b="1" dirty="0" smtClean="0">
                <a:solidFill>
                  <a:schemeClr val="bg1"/>
                </a:solidFill>
              </a:rPr>
              <a:t>adayların</a:t>
            </a:r>
          </a:p>
          <a:p>
            <a:pPr algn="r"/>
            <a:r>
              <a:rPr lang="tr-TR" sz="2800" b="1" dirty="0" smtClean="0">
                <a:solidFill>
                  <a:schemeClr val="bg1"/>
                </a:solidFill>
              </a:rPr>
              <a:t>birinci </a:t>
            </a:r>
            <a:r>
              <a:rPr lang="tr-TR" sz="2800" b="1" dirty="0">
                <a:solidFill>
                  <a:schemeClr val="bg1"/>
                </a:solidFill>
              </a:rPr>
              <a:t>oturuma </a:t>
            </a:r>
            <a:endParaRPr lang="tr-TR" sz="2800" b="1" dirty="0" smtClean="0">
              <a:solidFill>
                <a:schemeClr val="bg1"/>
              </a:solidFill>
            </a:endParaRPr>
          </a:p>
          <a:p>
            <a:pPr algn="r"/>
            <a:r>
              <a:rPr lang="tr-TR" sz="2800" b="1" dirty="0" smtClean="0">
                <a:solidFill>
                  <a:schemeClr val="bg1"/>
                </a:solidFill>
              </a:rPr>
              <a:t>girmesi zorunludur.</a:t>
            </a:r>
            <a:endParaRPr lang="tr-TR" sz="2800" b="1" dirty="0">
              <a:solidFill>
                <a:schemeClr val="bg1"/>
              </a:solidFill>
            </a:endParaRPr>
          </a:p>
        </p:txBody>
      </p:sp>
      <p:sp>
        <p:nvSpPr>
          <p:cNvPr id="19" name="Dikdörtgen 18"/>
          <p:cNvSpPr/>
          <p:nvPr/>
        </p:nvSpPr>
        <p:spPr>
          <a:xfrm>
            <a:off x="2976108" y="4953123"/>
            <a:ext cx="4572000" cy="1200329"/>
          </a:xfrm>
          <a:prstGeom prst="rect">
            <a:avLst/>
          </a:prstGeom>
        </p:spPr>
        <p:txBody>
          <a:bodyPr>
            <a:spAutoFit/>
          </a:bodyPr>
          <a:lstStyle/>
          <a:p>
            <a:pPr algn="r"/>
            <a:r>
              <a:rPr lang="tr-TR" sz="2200" b="1" dirty="0">
                <a:latin typeface="+mj-lt"/>
              </a:rPr>
              <a:t>Milli </a:t>
            </a:r>
            <a:r>
              <a:rPr lang="tr-TR" sz="2200" b="1" dirty="0" smtClean="0">
                <a:latin typeface="+mj-lt"/>
              </a:rPr>
              <a:t>Eğitim Bakanlığı’nın</a:t>
            </a:r>
          </a:p>
          <a:p>
            <a:pPr algn="r"/>
            <a:r>
              <a:rPr lang="tr-TR" sz="2400" b="1" dirty="0" smtClean="0">
                <a:latin typeface="+mj-lt"/>
              </a:rPr>
              <a:t>ortak müfredatına</a:t>
            </a:r>
          </a:p>
          <a:p>
            <a:pPr algn="r"/>
            <a:r>
              <a:rPr lang="tr-TR" sz="2400" b="1" dirty="0" smtClean="0">
                <a:latin typeface="+mj-lt"/>
              </a:rPr>
              <a:t>dayalı olacaktır.</a:t>
            </a:r>
            <a:endParaRPr lang="tr-TR" sz="2400" b="1" dirty="0">
              <a:latin typeface="+mj-lt"/>
            </a:endParaRPr>
          </a:p>
        </p:txBody>
      </p:sp>
      <p:sp>
        <p:nvSpPr>
          <p:cNvPr id="20" name="Dikdörtgen 19"/>
          <p:cNvSpPr/>
          <p:nvPr/>
        </p:nvSpPr>
        <p:spPr>
          <a:xfrm>
            <a:off x="7949692" y="4768457"/>
            <a:ext cx="3630045" cy="523220"/>
          </a:xfrm>
          <a:prstGeom prst="rect">
            <a:avLst/>
          </a:prstGeom>
        </p:spPr>
        <p:txBody>
          <a:bodyPr wrap="square">
            <a:spAutoFit/>
          </a:bodyPr>
          <a:lstStyle/>
          <a:p>
            <a:pPr algn="r"/>
            <a:endParaRPr lang="tr-TR" sz="2800" b="1" dirty="0">
              <a:latin typeface="+mj-lt"/>
            </a:endParaRPr>
          </a:p>
        </p:txBody>
      </p:sp>
      <p:sp>
        <p:nvSpPr>
          <p:cNvPr id="22"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1.</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sp>
        <p:nvSpPr>
          <p:cNvPr id="23" name="Dikdörtgen 22"/>
          <p:cNvSpPr/>
          <p:nvPr/>
        </p:nvSpPr>
        <p:spPr>
          <a:xfrm>
            <a:off x="4557194" y="2819977"/>
            <a:ext cx="2852897" cy="1384995"/>
          </a:xfrm>
          <a:prstGeom prst="rect">
            <a:avLst/>
          </a:prstGeom>
        </p:spPr>
        <p:txBody>
          <a:bodyPr wrap="none">
            <a:spAutoFit/>
          </a:bodyPr>
          <a:lstStyle/>
          <a:p>
            <a:pPr algn="r"/>
            <a:r>
              <a:rPr lang="tr-TR" sz="2800" b="1" dirty="0">
                <a:solidFill>
                  <a:schemeClr val="tx1">
                    <a:lumMod val="95000"/>
                    <a:lumOff val="5000"/>
                  </a:schemeClr>
                </a:solidFill>
              </a:rPr>
              <a:t>Sınav </a:t>
            </a:r>
            <a:r>
              <a:rPr lang="tr-TR" sz="2800" b="1" dirty="0" smtClean="0">
                <a:solidFill>
                  <a:schemeClr val="tx1">
                    <a:lumMod val="95000"/>
                    <a:lumOff val="5000"/>
                  </a:schemeClr>
                </a:solidFill>
              </a:rPr>
              <a:t>süresi</a:t>
            </a:r>
          </a:p>
          <a:p>
            <a:pPr algn="r"/>
            <a:r>
              <a:rPr lang="tr-TR" sz="2800" b="1" dirty="0" smtClean="0">
                <a:solidFill>
                  <a:schemeClr val="tx1">
                    <a:lumMod val="95000"/>
                    <a:lumOff val="5000"/>
                  </a:schemeClr>
                </a:solidFill>
              </a:rPr>
              <a:t>135 </a:t>
            </a:r>
            <a:r>
              <a:rPr lang="tr-TR" sz="2800" b="1" dirty="0">
                <a:solidFill>
                  <a:schemeClr val="tx1">
                    <a:lumMod val="95000"/>
                    <a:lumOff val="5000"/>
                  </a:schemeClr>
                </a:solidFill>
              </a:rPr>
              <a:t>dakika </a:t>
            </a:r>
            <a:r>
              <a:rPr lang="tr-TR" sz="2800" b="1" dirty="0" smtClean="0">
                <a:solidFill>
                  <a:schemeClr val="tx1">
                    <a:lumMod val="95000"/>
                    <a:lumOff val="5000"/>
                  </a:schemeClr>
                </a:solidFill>
              </a:rPr>
              <a:t>olarak</a:t>
            </a:r>
          </a:p>
          <a:p>
            <a:pPr algn="r"/>
            <a:r>
              <a:rPr lang="tr-TR" sz="2800" b="1" dirty="0" smtClean="0">
                <a:solidFill>
                  <a:schemeClr val="tx1">
                    <a:lumMod val="95000"/>
                    <a:lumOff val="5000"/>
                  </a:schemeClr>
                </a:solidFill>
              </a:rPr>
              <a:t>belirlenmiştir</a:t>
            </a:r>
            <a:r>
              <a:rPr lang="tr-TR" sz="2800" b="1" dirty="0">
                <a:solidFill>
                  <a:schemeClr val="tx1">
                    <a:lumMod val="95000"/>
                    <a:lumOff val="5000"/>
                  </a:schemeClr>
                </a:solidFill>
              </a:rPr>
              <a:t>. </a:t>
            </a:r>
          </a:p>
        </p:txBody>
      </p:sp>
      <p:pic>
        <p:nvPicPr>
          <p:cNvPr id="2050" name="Picture 2" descr="exam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936" y="904411"/>
            <a:ext cx="3046801" cy="3300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succes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960" y="3661034"/>
            <a:ext cx="2447838" cy="153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29568" y="1321308"/>
            <a:ext cx="7315200" cy="5120640"/>
          </a:xfrm>
        </p:spPr>
        <p:txBody>
          <a:bodyPr>
            <a:normAutofit/>
          </a:bodyPr>
          <a:lstStyle/>
          <a:p>
            <a:r>
              <a:rPr lang="tr-TR" sz="2800" b="1" dirty="0"/>
              <a:t>Birinci Oturumun Uygulanması </a:t>
            </a:r>
            <a:endParaRPr lang="tr-TR" sz="2800" dirty="0"/>
          </a:p>
          <a:p>
            <a:pPr algn="just"/>
            <a:r>
              <a:rPr lang="tr-TR" sz="2800" dirty="0" smtClean="0">
                <a:solidFill>
                  <a:srgbClr val="FF0000"/>
                </a:solidFill>
              </a:rPr>
              <a:t>TYT </a:t>
            </a:r>
            <a:r>
              <a:rPr lang="tr-TR" sz="2800" dirty="0">
                <a:solidFill>
                  <a:srgbClr val="FF0000"/>
                </a:solidFill>
              </a:rPr>
              <a:t>sınavında öğrencilerimizin temel yeterliliklerinin esas alındığı Türkçe temel yeterlilik testindeki 40 soruya ek olarak 20 Sosyal Bilimler (Coğrafya, Din Kültürü ve Ahlak Bilgisi, Felsefe, Tarih) sorusu, Temel Matematik testindeki 40 soruya ek olarak 20 Fen Bilimleri sorusu (Biyoloji, Fizik, Kimya) olmak üzere toplam 120 soru yer alacaktır</a:t>
            </a:r>
            <a:r>
              <a:rPr lang="tr-TR" sz="2800" dirty="0" smtClean="0">
                <a:solidFill>
                  <a:srgbClr val="FF0000"/>
                </a:solidFill>
              </a:rPr>
              <a:t>.</a:t>
            </a:r>
          </a:p>
          <a:p>
            <a:pPr algn="just"/>
            <a:r>
              <a:rPr lang="tr-TR" sz="2800" dirty="0" smtClean="0"/>
              <a:t>Bu sınavın sonucu adayların Temel Yeterlilik Testi Puanını </a:t>
            </a:r>
            <a:r>
              <a:rPr lang="tr-TR" sz="2800" b="1" dirty="0" smtClean="0"/>
              <a:t>(TYT-Puanı) </a:t>
            </a:r>
            <a:r>
              <a:rPr lang="tr-TR" sz="2800" dirty="0" smtClean="0"/>
              <a:t>belirleyecektir.</a:t>
            </a:r>
          </a:p>
          <a:p>
            <a:pPr algn="just"/>
            <a:endParaRPr lang="tr-TR" sz="2800" dirty="0" smtClean="0">
              <a:solidFill>
                <a:srgbClr val="FF0000"/>
              </a:solidFill>
            </a:endParaRPr>
          </a:p>
          <a:p>
            <a:pPr algn="just"/>
            <a:endParaRPr lang="tr-TR" sz="2800" dirty="0"/>
          </a:p>
          <a:p>
            <a:endParaRPr lang="tr-TR" dirty="0"/>
          </a:p>
        </p:txBody>
      </p:sp>
      <p:sp>
        <p:nvSpPr>
          <p:cNvPr id="4"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1.</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spTree>
    <p:extLst>
      <p:ext uri="{BB962C8B-B14F-4D97-AF65-F5344CB8AC3E}">
        <p14:creationId xmlns:p14="http://schemas.microsoft.com/office/powerpoint/2010/main" val="291170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134" y="706664"/>
            <a:ext cx="8583966" cy="5518265"/>
          </a:xfrm>
        </p:spPr>
      </p:pic>
      <p:sp>
        <p:nvSpPr>
          <p:cNvPr id="3" name="Unvan 1"/>
          <p:cNvSpPr txBox="1">
            <a:spLocks/>
          </p:cNvSpPr>
          <p:nvPr/>
        </p:nvSpPr>
        <p:spPr>
          <a:xfrm>
            <a:off x="405319" y="12762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sz="19900" b="1" dirty="0" smtClean="0">
                <a:latin typeface="Adobe Fan Heiti Std B" panose="020B0700000000000000" pitchFamily="34" charset="-128"/>
                <a:ea typeface="Adobe Fan Heiti Std B" panose="020B0700000000000000" pitchFamily="34" charset="-128"/>
              </a:rPr>
              <a:t>1.</a:t>
            </a:r>
            <a:r>
              <a:rPr lang="tr-TR" sz="19900" b="1" dirty="0" smtClean="0"/>
              <a:t/>
            </a:r>
            <a:br>
              <a:rPr lang="tr-TR" sz="19900" b="1" dirty="0" smtClean="0"/>
            </a:br>
            <a:r>
              <a:rPr lang="tr-TR" sz="6600" b="1" dirty="0" smtClean="0"/>
              <a:t>Oturum</a:t>
            </a:r>
            <a:r>
              <a:rPr lang="tr-TR" b="1" dirty="0" smtClean="0"/>
              <a:t> </a:t>
            </a:r>
            <a:r>
              <a:rPr lang="tr-TR" dirty="0" smtClean="0"/>
              <a:t/>
            </a:r>
            <a:br>
              <a:rPr lang="tr-TR" dirty="0" smtClean="0"/>
            </a:br>
            <a:endParaRPr lang="tr-TR" dirty="0"/>
          </a:p>
        </p:txBody>
      </p:sp>
    </p:spTree>
    <p:extLst>
      <p:ext uri="{BB962C8B-B14F-4D97-AF65-F5344CB8AC3E}">
        <p14:creationId xmlns:p14="http://schemas.microsoft.com/office/powerpoint/2010/main" val="107933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96" y="1123837"/>
            <a:ext cx="3071005" cy="3068601"/>
          </a:xfrm>
        </p:spPr>
        <p:txBody>
          <a:bodyPr/>
          <a:lstStyle/>
          <a:p>
            <a:r>
              <a:rPr lang="tr-TR" b="1" dirty="0"/>
              <a:t>Temel Yeterlilik Testi Puanının </a:t>
            </a:r>
            <a:r>
              <a:rPr lang="tr-TR" sz="3000" b="1" dirty="0"/>
              <a:t>Değerlendirilmesi </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smtClean="0"/>
              <a:t>Bu </a:t>
            </a:r>
            <a:r>
              <a:rPr lang="tr-TR" dirty="0"/>
              <a:t>test, </a:t>
            </a:r>
            <a:r>
              <a:rPr lang="tr-TR" dirty="0" err="1"/>
              <a:t>önlisans</a:t>
            </a:r>
            <a:r>
              <a:rPr lang="tr-TR" dirty="0"/>
              <a:t> ve lisans programlarının tercih edebilmesi </a:t>
            </a:r>
            <a:r>
              <a:rPr lang="tr-TR" dirty="0" err="1"/>
              <a:t>için</a:t>
            </a:r>
            <a:r>
              <a:rPr lang="tr-TR" dirty="0"/>
              <a:t> yükseköğretime giriş baraj puanlarını belirleyecektir. Bu sene, </a:t>
            </a:r>
            <a:r>
              <a:rPr lang="tr-TR" dirty="0" err="1"/>
              <a:t>geçen</a:t>
            </a:r>
            <a:r>
              <a:rPr lang="tr-TR" dirty="0"/>
              <a:t> seneki </a:t>
            </a:r>
            <a:r>
              <a:rPr lang="tr-TR" dirty="0" err="1"/>
              <a:t>önlisans</a:t>
            </a:r>
            <a:r>
              <a:rPr lang="tr-TR" dirty="0"/>
              <a:t> ve lisans programlarının tercih edilebilmesi </a:t>
            </a:r>
            <a:r>
              <a:rPr lang="tr-TR" dirty="0" err="1"/>
              <a:t>için</a:t>
            </a:r>
            <a:r>
              <a:rPr lang="tr-TR" dirty="0"/>
              <a:t> gerekli baraj puanlarında bir değişikliğe gidilmeyecektir. </a:t>
            </a:r>
            <a:endParaRPr lang="tr-TR" dirty="0" smtClean="0"/>
          </a:p>
          <a:p>
            <a:pPr algn="just"/>
            <a:r>
              <a:rPr lang="tr-TR" dirty="0" smtClean="0"/>
              <a:t>Adayların </a:t>
            </a:r>
            <a:r>
              <a:rPr lang="tr-TR" dirty="0"/>
              <a:t>bir </a:t>
            </a:r>
            <a:r>
              <a:rPr lang="tr-TR" dirty="0" err="1"/>
              <a:t>önlisans</a:t>
            </a:r>
            <a:r>
              <a:rPr lang="tr-TR" dirty="0"/>
              <a:t> programını tercih edebilmeleri </a:t>
            </a:r>
            <a:r>
              <a:rPr lang="tr-TR" dirty="0" err="1"/>
              <a:t>için</a:t>
            </a:r>
            <a:r>
              <a:rPr lang="tr-TR" dirty="0"/>
              <a:t> Temel Yeterlilik Testi </a:t>
            </a:r>
            <a:r>
              <a:rPr lang="tr-TR" dirty="0" err="1"/>
              <a:t>Puanı’nın</a:t>
            </a:r>
            <a:r>
              <a:rPr lang="tr-TR" dirty="0"/>
              <a:t> (TYT-Puanı) en az 150 olması gereklidir. </a:t>
            </a:r>
            <a:endParaRPr lang="tr-TR" dirty="0" smtClean="0"/>
          </a:p>
          <a:p>
            <a:pPr algn="just"/>
            <a:r>
              <a:rPr lang="tr-TR" dirty="0" smtClean="0"/>
              <a:t>Temel </a:t>
            </a:r>
            <a:r>
              <a:rPr lang="tr-TR" dirty="0"/>
              <a:t>Yeterlilik Testi Puanı </a:t>
            </a:r>
            <a:r>
              <a:rPr lang="tr-TR" b="1" dirty="0"/>
              <a:t>150’nin altında</a:t>
            </a:r>
            <a:r>
              <a:rPr lang="tr-TR" dirty="0"/>
              <a:t> olan adayların herhangi bir yükseköğretim programını </a:t>
            </a:r>
            <a:r>
              <a:rPr lang="tr-TR" u="sng" dirty="0"/>
              <a:t>tercih etme hakkı bulunmayacaktır</a:t>
            </a:r>
            <a:r>
              <a:rPr lang="tr-TR" dirty="0" smtClean="0"/>
              <a:t>.</a:t>
            </a:r>
          </a:p>
          <a:p>
            <a:pPr algn="just"/>
            <a:r>
              <a:rPr lang="tr-TR" dirty="0" smtClean="0"/>
              <a:t> </a:t>
            </a:r>
            <a:r>
              <a:rPr lang="tr-TR" dirty="0"/>
              <a:t>Temel Yeterlilik Testi Puanı 180 ve üzeri olan adaylar ise lisans programlarını tercih etmeye hak kazanacaktır. </a:t>
            </a:r>
            <a:endParaRPr lang="tr-TR" dirty="0" smtClean="0"/>
          </a:p>
          <a:p>
            <a:pPr algn="just"/>
            <a:r>
              <a:rPr lang="tr-TR" dirty="0" smtClean="0"/>
              <a:t>Temel </a:t>
            </a:r>
            <a:r>
              <a:rPr lang="tr-TR" dirty="0"/>
              <a:t>Yeterlilik Testi Puanı 200 ve üzeri olan adayların bu puanları, istedikleri takdirde bir sonraki yıl </a:t>
            </a:r>
            <a:r>
              <a:rPr lang="tr-TR" dirty="0" err="1"/>
              <a:t>için</a:t>
            </a:r>
            <a:r>
              <a:rPr lang="tr-TR" dirty="0"/>
              <a:t> de </a:t>
            </a:r>
            <a:r>
              <a:rPr lang="tr-TR" dirty="0" err="1"/>
              <a:t>geçerli</a:t>
            </a:r>
            <a:r>
              <a:rPr lang="tr-TR" dirty="0"/>
              <a:t> olacaktır</a:t>
            </a:r>
            <a:r>
              <a:rPr lang="tr-TR" dirty="0" smtClean="0"/>
              <a:t>. Adayların, sınava girenler içindeki başarı sırası referans alınarak, aldıkları puan takip eden yıldaki bu başarı sıralamasının karşılığına gelen puana dönüştürülecektir</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07" y="3441940"/>
            <a:ext cx="2592601" cy="2403635"/>
          </a:xfrm>
          <a:prstGeom prst="rect">
            <a:avLst/>
          </a:prstGeom>
        </p:spPr>
      </p:pic>
    </p:spTree>
    <p:extLst>
      <p:ext uri="{BB962C8B-B14F-4D97-AF65-F5344CB8AC3E}">
        <p14:creationId xmlns:p14="http://schemas.microsoft.com/office/powerpoint/2010/main" val="3490215201"/>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TM03457475[[fn=Çerçeve]]</Template>
  <TotalTime>424</TotalTime>
  <Words>1042</Words>
  <Application>Microsoft Office PowerPoint</Application>
  <PresentationFormat>Geniş ekran</PresentationFormat>
  <Paragraphs>98</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Adobe Fan Heiti Std B</vt:lpstr>
      <vt:lpstr>Adobe Gothic Std B</vt:lpstr>
      <vt:lpstr>Calibri</vt:lpstr>
      <vt:lpstr>Corbel</vt:lpstr>
      <vt:lpstr>Wingdings 2</vt:lpstr>
      <vt:lpstr>Çerçeve</vt:lpstr>
      <vt:lpstr>PowerPoint Sunusu</vt:lpstr>
      <vt:lpstr>2018-2019 eğitim öğretim yılında yükseköğretime giriş sınavının yeni adı Yükseköğretim Kurumları Sınavı’dır.  </vt:lpstr>
      <vt:lpstr>Yükseköğretim Kurumları Sınavı Takvimi </vt:lpstr>
      <vt:lpstr>Yeni sistem ile önceki sistem arasındaki farklılıklar nelerdir? </vt:lpstr>
      <vt:lpstr>Yeni sistem ile önceki sistem arasındaki farklılıklar nelerdir? </vt:lpstr>
      <vt:lpstr>PowerPoint Sunusu</vt:lpstr>
      <vt:lpstr>PowerPoint Sunusu</vt:lpstr>
      <vt:lpstr>PowerPoint Sunusu</vt:lpstr>
      <vt:lpstr>Temel Yeterlilik Testi Puanının Değerlendirilmesi  </vt:lpstr>
      <vt:lpstr>PowerPoint Sunusu</vt:lpstr>
      <vt:lpstr>PowerPoint Sunusu</vt:lpstr>
      <vt:lpstr>PowerPoint Sunusu</vt:lpstr>
      <vt:lpstr>PowerPoint Sunusu</vt:lpstr>
      <vt:lpstr>PowerPoint Sunusu</vt:lpstr>
      <vt:lpstr>PowerPoint Sunusu</vt:lpstr>
      <vt:lpstr>Puan Türleri</vt:lpstr>
      <vt:lpstr>Özel Yetenekle Öğrenci Alan Programlar </vt:lpstr>
      <vt:lpstr>Ortaöğretim Başarı Puanı Hesaplaması  </vt:lpstr>
      <vt:lpstr>Özetle  Yeni Sistemimiz  </vt:lpstr>
      <vt:lpstr>İZMİT RAM İLETİŞİM</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nsn</dc:creator>
  <cp:lastModifiedBy>caglarehber</cp:lastModifiedBy>
  <cp:revision>57</cp:revision>
  <dcterms:created xsi:type="dcterms:W3CDTF">2017-09-14T17:17:12Z</dcterms:created>
  <dcterms:modified xsi:type="dcterms:W3CDTF">2017-11-20T07:43:09Z</dcterms:modified>
</cp:coreProperties>
</file>