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78" r:id="rId4"/>
    <p:sldId id="279" r:id="rId5"/>
    <p:sldId id="281" r:id="rId6"/>
    <p:sldId id="280" r:id="rId7"/>
    <p:sldId id="282" r:id="rId8"/>
    <p:sldId id="283" r:id="rId9"/>
    <p:sldId id="284" r:id="rId10"/>
    <p:sldId id="285" r:id="rId11"/>
    <p:sldId id="286" r:id="rId12"/>
    <p:sldId id="287" r:id="rId13"/>
    <p:sldId id="291" r:id="rId14"/>
    <p:sldId id="292" r:id="rId15"/>
    <p:sldId id="329" r:id="rId16"/>
    <p:sldId id="330" r:id="rId17"/>
    <p:sldId id="331" r:id="rId18"/>
    <p:sldId id="332" r:id="rId19"/>
    <p:sldId id="333" r:id="rId20"/>
    <p:sldId id="334" r:id="rId21"/>
    <p:sldId id="335" r:id="rId22"/>
    <p:sldId id="336" r:id="rId23"/>
    <p:sldId id="337" r:id="rId24"/>
    <p:sldId id="338" r:id="rId25"/>
    <p:sldId id="267" r:id="rId26"/>
    <p:sldId id="264" r:id="rId27"/>
    <p:sldId id="265" r:id="rId28"/>
    <p:sldId id="269" r:id="rId29"/>
    <p:sldId id="270" r:id="rId30"/>
    <p:sldId id="271" r:id="rId31"/>
    <p:sldId id="272" r:id="rId32"/>
    <p:sldId id="273" r:id="rId33"/>
    <p:sldId id="274" r:id="rId34"/>
    <p:sldId id="275" r:id="rId35"/>
    <p:sldId id="325" r:id="rId36"/>
    <p:sldId id="276" r:id="rId37"/>
    <p:sldId id="339" r:id="rId38"/>
    <p:sldId id="328"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0" d="100"/>
          <a:sy n="70" d="100"/>
        </p:scale>
        <p:origin x="64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66ECC-870E-44A5-9FAE-C570AC2B2C3F}" type="doc">
      <dgm:prSet loTypeId="urn:microsoft.com/office/officeart/2005/8/layout/vProcess5" loCatId="process" qsTypeId="urn:microsoft.com/office/officeart/2005/8/quickstyle/simple1" qsCatId="simple" csTypeId="urn:microsoft.com/office/officeart/2005/8/colors/accent1_4" csCatId="accent1" phldr="1"/>
      <dgm:spPr/>
      <dgm:t>
        <a:bodyPr/>
        <a:lstStyle/>
        <a:p>
          <a:endParaRPr lang="tr-TR"/>
        </a:p>
      </dgm:t>
    </dgm:pt>
    <dgm:pt modelId="{47D1FBBF-00B4-47F1-BF7D-681822368B09}">
      <dgm:prSet phldrT="[Metin]" custT="1"/>
      <dgm:spPr/>
      <dgm:t>
        <a:bodyPr/>
        <a:lstStyle/>
        <a:p>
          <a:r>
            <a:rPr lang="tr-TR" sz="1800" smtClean="0">
              <a:solidFill>
                <a:schemeClr val="tx1">
                  <a:lumMod val="95000"/>
                  <a:lumOff val="5000"/>
                </a:schemeClr>
              </a:solidFill>
            </a:rPr>
            <a:t>Devamsızlık süresi fazla olan öğrencilerin belirlenmesi</a:t>
          </a:r>
          <a:endParaRPr lang="tr-TR" sz="1800" dirty="0">
            <a:solidFill>
              <a:schemeClr val="tx1">
                <a:lumMod val="95000"/>
                <a:lumOff val="5000"/>
              </a:schemeClr>
            </a:solidFill>
          </a:endParaRPr>
        </a:p>
      </dgm:t>
    </dgm:pt>
    <dgm:pt modelId="{7551EEEA-01AB-4B69-B1F8-D327A7B9DD65}" type="parTrans" cxnId="{DE151D06-A63D-4D40-A0CA-C0748BE493E3}">
      <dgm:prSet/>
      <dgm:spPr/>
      <dgm:t>
        <a:bodyPr/>
        <a:lstStyle/>
        <a:p>
          <a:endParaRPr lang="tr-TR" sz="2000">
            <a:solidFill>
              <a:schemeClr val="tx1">
                <a:lumMod val="95000"/>
                <a:lumOff val="5000"/>
              </a:schemeClr>
            </a:solidFill>
          </a:endParaRPr>
        </a:p>
      </dgm:t>
    </dgm:pt>
    <dgm:pt modelId="{0ABBCD42-5949-4A57-9585-4CF066BA8906}" type="sibTrans" cxnId="{DE151D06-A63D-4D40-A0CA-C0748BE493E3}">
      <dgm:prSet custT="1">
        <dgm:style>
          <a:lnRef idx="1">
            <a:schemeClr val="accent5"/>
          </a:lnRef>
          <a:fillRef idx="3">
            <a:schemeClr val="accent5"/>
          </a:fillRef>
          <a:effectRef idx="2">
            <a:schemeClr val="accent5"/>
          </a:effectRef>
          <a:fontRef idx="minor">
            <a:schemeClr val="lt1"/>
          </a:fontRef>
        </dgm:style>
      </dgm:prSet>
      <dgm:spPr/>
      <dgm:t>
        <a:bodyPr/>
        <a:lstStyle/>
        <a:p>
          <a:endParaRPr lang="tr-TR" sz="2800">
            <a:solidFill>
              <a:schemeClr val="tx1">
                <a:lumMod val="95000"/>
                <a:lumOff val="5000"/>
              </a:schemeClr>
            </a:solidFill>
          </a:endParaRPr>
        </a:p>
      </dgm:t>
    </dgm:pt>
    <dgm:pt modelId="{F581717C-08FE-4ADA-A320-75D14C830780}">
      <dgm:prSet phldrT="[Metin]" custT="1"/>
      <dgm:spPr/>
      <dgm:t>
        <a:bodyPr/>
        <a:lstStyle/>
        <a:p>
          <a:r>
            <a:rPr lang="tr-TR" sz="1800" dirty="0" smtClean="0">
              <a:solidFill>
                <a:schemeClr val="tx1">
                  <a:lumMod val="95000"/>
                  <a:lumOff val="5000"/>
                </a:schemeClr>
              </a:solidFill>
            </a:rPr>
            <a:t>«Devamsızlık Nedenleri Belirleme Anketi» </a:t>
          </a:r>
          <a:r>
            <a:rPr lang="tr-TR" sz="1800" dirty="0" smtClean="0">
              <a:solidFill>
                <a:schemeClr val="tx1">
                  <a:lumMod val="95000"/>
                  <a:lumOff val="5000"/>
                </a:schemeClr>
              </a:solidFill>
            </a:rPr>
            <a:t>uygulanması</a:t>
          </a:r>
          <a:endParaRPr lang="tr-TR" sz="1800" dirty="0">
            <a:solidFill>
              <a:schemeClr val="tx1">
                <a:lumMod val="95000"/>
                <a:lumOff val="5000"/>
              </a:schemeClr>
            </a:solidFill>
          </a:endParaRPr>
        </a:p>
      </dgm:t>
    </dgm:pt>
    <dgm:pt modelId="{5CD2AC64-E897-40E8-9372-BBC0CF73AA2E}" type="parTrans" cxnId="{0016842C-3BAF-47DF-8B83-37EAE4A58184}">
      <dgm:prSet/>
      <dgm:spPr/>
      <dgm:t>
        <a:bodyPr/>
        <a:lstStyle/>
        <a:p>
          <a:endParaRPr lang="tr-TR" sz="2000">
            <a:solidFill>
              <a:schemeClr val="tx1">
                <a:lumMod val="95000"/>
                <a:lumOff val="5000"/>
              </a:schemeClr>
            </a:solidFill>
          </a:endParaRPr>
        </a:p>
      </dgm:t>
    </dgm:pt>
    <dgm:pt modelId="{DCCE2ABE-DFD1-454F-9D89-14FCB97710D5}" type="sibTrans" cxnId="{0016842C-3BAF-47DF-8B83-37EAE4A58184}">
      <dgm:prSet custT="1">
        <dgm:style>
          <a:lnRef idx="1">
            <a:schemeClr val="accent5"/>
          </a:lnRef>
          <a:fillRef idx="3">
            <a:schemeClr val="accent5"/>
          </a:fillRef>
          <a:effectRef idx="2">
            <a:schemeClr val="accent5"/>
          </a:effectRef>
          <a:fontRef idx="minor">
            <a:schemeClr val="lt1"/>
          </a:fontRef>
        </dgm:style>
      </dgm:prSet>
      <dgm:spPr/>
      <dgm:t>
        <a:bodyPr/>
        <a:lstStyle/>
        <a:p>
          <a:endParaRPr lang="tr-TR" sz="2800">
            <a:solidFill>
              <a:schemeClr val="tx1">
                <a:lumMod val="95000"/>
                <a:lumOff val="5000"/>
              </a:schemeClr>
            </a:solidFill>
          </a:endParaRPr>
        </a:p>
      </dgm:t>
    </dgm:pt>
    <dgm:pt modelId="{D2F7D545-163E-465B-B323-00885E1CB33C}">
      <dgm:prSet phldrT="[Metin]" custT="1"/>
      <dgm:spPr/>
      <dgm:t>
        <a:bodyPr/>
        <a:lstStyle/>
        <a:p>
          <a:r>
            <a:rPr lang="tr-TR" sz="1800" smtClean="0">
              <a:solidFill>
                <a:schemeClr val="tx1">
                  <a:lumMod val="95000"/>
                  <a:lumOff val="5000"/>
                </a:schemeClr>
              </a:solidFill>
            </a:rPr>
            <a:t>Sonuçların değerlendirilmesi</a:t>
          </a:r>
          <a:endParaRPr lang="tr-TR" sz="1800" dirty="0">
            <a:solidFill>
              <a:schemeClr val="tx1">
                <a:lumMod val="95000"/>
                <a:lumOff val="5000"/>
              </a:schemeClr>
            </a:solidFill>
          </a:endParaRPr>
        </a:p>
      </dgm:t>
    </dgm:pt>
    <dgm:pt modelId="{674D91E0-9ED2-4369-939F-06A28744451D}" type="parTrans" cxnId="{C45035A8-C7ED-4E10-BEE7-CFA1F898A461}">
      <dgm:prSet/>
      <dgm:spPr/>
      <dgm:t>
        <a:bodyPr/>
        <a:lstStyle/>
        <a:p>
          <a:endParaRPr lang="tr-TR" sz="2000">
            <a:solidFill>
              <a:schemeClr val="tx1">
                <a:lumMod val="95000"/>
                <a:lumOff val="5000"/>
              </a:schemeClr>
            </a:solidFill>
          </a:endParaRPr>
        </a:p>
      </dgm:t>
    </dgm:pt>
    <dgm:pt modelId="{7CF34828-3793-478E-93DF-DC0D18F07D62}" type="sibTrans" cxnId="{C45035A8-C7ED-4E10-BEE7-CFA1F898A461}">
      <dgm:prSet custT="1">
        <dgm:style>
          <a:lnRef idx="1">
            <a:schemeClr val="accent5"/>
          </a:lnRef>
          <a:fillRef idx="3">
            <a:schemeClr val="accent5"/>
          </a:fillRef>
          <a:effectRef idx="2">
            <a:schemeClr val="accent5"/>
          </a:effectRef>
          <a:fontRef idx="minor">
            <a:schemeClr val="lt1"/>
          </a:fontRef>
        </dgm:style>
      </dgm:prSet>
      <dgm:spPr/>
      <dgm:t>
        <a:bodyPr/>
        <a:lstStyle/>
        <a:p>
          <a:endParaRPr lang="tr-TR" sz="2800">
            <a:solidFill>
              <a:schemeClr val="tx1">
                <a:lumMod val="95000"/>
                <a:lumOff val="5000"/>
              </a:schemeClr>
            </a:solidFill>
          </a:endParaRPr>
        </a:p>
      </dgm:t>
    </dgm:pt>
    <dgm:pt modelId="{B6F18C24-6255-4C74-8745-2878F80DA72D}">
      <dgm:prSet phldrT="[Metin]" custT="1"/>
      <dgm:spPr/>
      <dgm:t>
        <a:bodyPr/>
        <a:lstStyle/>
        <a:p>
          <a:r>
            <a:rPr lang="tr-TR" sz="1800" dirty="0" smtClean="0">
              <a:solidFill>
                <a:schemeClr val="tx1">
                  <a:lumMod val="95000"/>
                  <a:lumOff val="5000"/>
                </a:schemeClr>
              </a:solidFill>
            </a:rPr>
            <a:t>Sorun alanına göre görüşme ve müdahale çalışmalarının yapılması</a:t>
          </a:r>
          <a:endParaRPr lang="tr-TR" sz="1800" dirty="0">
            <a:solidFill>
              <a:schemeClr val="tx1">
                <a:lumMod val="95000"/>
                <a:lumOff val="5000"/>
              </a:schemeClr>
            </a:solidFill>
          </a:endParaRPr>
        </a:p>
      </dgm:t>
    </dgm:pt>
    <dgm:pt modelId="{D107E33B-FBCC-4155-924F-9B2A0B9474A7}" type="parTrans" cxnId="{0D3DB46C-D575-41D1-823F-B67B403A2A37}">
      <dgm:prSet/>
      <dgm:spPr/>
      <dgm:t>
        <a:bodyPr/>
        <a:lstStyle/>
        <a:p>
          <a:endParaRPr lang="tr-TR" sz="2000">
            <a:solidFill>
              <a:schemeClr val="tx1">
                <a:lumMod val="95000"/>
                <a:lumOff val="5000"/>
              </a:schemeClr>
            </a:solidFill>
          </a:endParaRPr>
        </a:p>
      </dgm:t>
    </dgm:pt>
    <dgm:pt modelId="{2DC27598-65A8-4B23-826A-B933954FF585}" type="sibTrans" cxnId="{0D3DB46C-D575-41D1-823F-B67B403A2A37}">
      <dgm:prSet custT="1">
        <dgm:style>
          <a:lnRef idx="1">
            <a:schemeClr val="accent5"/>
          </a:lnRef>
          <a:fillRef idx="3">
            <a:schemeClr val="accent5"/>
          </a:fillRef>
          <a:effectRef idx="2">
            <a:schemeClr val="accent5"/>
          </a:effectRef>
          <a:fontRef idx="minor">
            <a:schemeClr val="lt1"/>
          </a:fontRef>
        </dgm:style>
      </dgm:prSet>
      <dgm:spPr/>
      <dgm:t>
        <a:bodyPr/>
        <a:lstStyle/>
        <a:p>
          <a:endParaRPr lang="tr-TR" sz="2800">
            <a:solidFill>
              <a:schemeClr val="tx1">
                <a:lumMod val="95000"/>
                <a:lumOff val="5000"/>
              </a:schemeClr>
            </a:solidFill>
          </a:endParaRPr>
        </a:p>
      </dgm:t>
    </dgm:pt>
    <dgm:pt modelId="{A1799932-9AEF-497E-B05F-2C64FA2A9EF0}">
      <dgm:prSet phldrT="[Metin]" custT="1"/>
      <dgm:spPr/>
      <dgm:t>
        <a:bodyPr/>
        <a:lstStyle/>
        <a:p>
          <a:r>
            <a:rPr lang="tr-TR" sz="1800" dirty="0" smtClean="0">
              <a:solidFill>
                <a:schemeClr val="tx1">
                  <a:lumMod val="95000"/>
                  <a:lumOff val="5000"/>
                </a:schemeClr>
              </a:solidFill>
            </a:rPr>
            <a:t>Sorun alanına göre öğrencinin ilgili kuruluşlara yönlendirilmesi</a:t>
          </a:r>
          <a:endParaRPr lang="tr-TR" sz="1800" dirty="0">
            <a:solidFill>
              <a:schemeClr val="tx1">
                <a:lumMod val="95000"/>
                <a:lumOff val="5000"/>
              </a:schemeClr>
            </a:solidFill>
          </a:endParaRPr>
        </a:p>
      </dgm:t>
    </dgm:pt>
    <dgm:pt modelId="{B6B95574-6040-4CDF-8966-5268BDDFABEE}" type="parTrans" cxnId="{F97311D6-DA1F-4842-B9C5-ACA596714BAB}">
      <dgm:prSet/>
      <dgm:spPr/>
      <dgm:t>
        <a:bodyPr/>
        <a:lstStyle/>
        <a:p>
          <a:endParaRPr lang="tr-TR" sz="2000">
            <a:solidFill>
              <a:schemeClr val="tx1">
                <a:lumMod val="95000"/>
                <a:lumOff val="5000"/>
              </a:schemeClr>
            </a:solidFill>
          </a:endParaRPr>
        </a:p>
      </dgm:t>
    </dgm:pt>
    <dgm:pt modelId="{0879322F-C772-4BC8-84A7-8BCA3095E1BF}" type="sibTrans" cxnId="{F97311D6-DA1F-4842-B9C5-ACA596714BAB}">
      <dgm:prSet/>
      <dgm:spPr/>
      <dgm:t>
        <a:bodyPr/>
        <a:lstStyle/>
        <a:p>
          <a:endParaRPr lang="tr-TR" sz="2000">
            <a:solidFill>
              <a:schemeClr val="tx1">
                <a:lumMod val="95000"/>
                <a:lumOff val="5000"/>
              </a:schemeClr>
            </a:solidFill>
          </a:endParaRPr>
        </a:p>
      </dgm:t>
    </dgm:pt>
    <dgm:pt modelId="{A1B69618-E0AA-4C39-AC39-3DA94FF36500}" type="pres">
      <dgm:prSet presAssocID="{7BB66ECC-870E-44A5-9FAE-C570AC2B2C3F}" presName="outerComposite" presStyleCnt="0">
        <dgm:presLayoutVars>
          <dgm:chMax val="5"/>
          <dgm:dir/>
          <dgm:resizeHandles val="exact"/>
        </dgm:presLayoutVars>
      </dgm:prSet>
      <dgm:spPr/>
      <dgm:t>
        <a:bodyPr/>
        <a:lstStyle/>
        <a:p>
          <a:endParaRPr lang="tr-TR"/>
        </a:p>
      </dgm:t>
    </dgm:pt>
    <dgm:pt modelId="{2E4CBD28-1982-4668-AE50-2B45B5F33CA1}" type="pres">
      <dgm:prSet presAssocID="{7BB66ECC-870E-44A5-9FAE-C570AC2B2C3F}" presName="dummyMaxCanvas" presStyleCnt="0">
        <dgm:presLayoutVars/>
      </dgm:prSet>
      <dgm:spPr/>
    </dgm:pt>
    <dgm:pt modelId="{B2D95AF7-D93C-4BFC-BDD9-E0B740C4A26B}" type="pres">
      <dgm:prSet presAssocID="{7BB66ECC-870E-44A5-9FAE-C570AC2B2C3F}" presName="FiveNodes_1" presStyleLbl="node1" presStyleIdx="0" presStyleCnt="5">
        <dgm:presLayoutVars>
          <dgm:bulletEnabled val="1"/>
        </dgm:presLayoutVars>
      </dgm:prSet>
      <dgm:spPr/>
      <dgm:t>
        <a:bodyPr/>
        <a:lstStyle/>
        <a:p>
          <a:endParaRPr lang="tr-TR"/>
        </a:p>
      </dgm:t>
    </dgm:pt>
    <dgm:pt modelId="{4A0DE2CD-0B67-4A5D-A089-3B90CDF9E2FC}" type="pres">
      <dgm:prSet presAssocID="{7BB66ECC-870E-44A5-9FAE-C570AC2B2C3F}" presName="FiveNodes_2" presStyleLbl="node1" presStyleIdx="1" presStyleCnt="5" custLinFactNeighborX="-520">
        <dgm:presLayoutVars>
          <dgm:bulletEnabled val="1"/>
        </dgm:presLayoutVars>
      </dgm:prSet>
      <dgm:spPr/>
      <dgm:t>
        <a:bodyPr/>
        <a:lstStyle/>
        <a:p>
          <a:endParaRPr lang="tr-TR"/>
        </a:p>
      </dgm:t>
    </dgm:pt>
    <dgm:pt modelId="{99E2189F-59F0-4492-AFB0-72214856138E}" type="pres">
      <dgm:prSet presAssocID="{7BB66ECC-870E-44A5-9FAE-C570AC2B2C3F}" presName="FiveNodes_3" presStyleLbl="node1" presStyleIdx="2" presStyleCnt="5">
        <dgm:presLayoutVars>
          <dgm:bulletEnabled val="1"/>
        </dgm:presLayoutVars>
      </dgm:prSet>
      <dgm:spPr/>
      <dgm:t>
        <a:bodyPr/>
        <a:lstStyle/>
        <a:p>
          <a:endParaRPr lang="tr-TR"/>
        </a:p>
      </dgm:t>
    </dgm:pt>
    <dgm:pt modelId="{7D9E56BC-C927-4125-8750-522EC7E5BD0A}" type="pres">
      <dgm:prSet presAssocID="{7BB66ECC-870E-44A5-9FAE-C570AC2B2C3F}" presName="FiveNodes_4" presStyleLbl="node1" presStyleIdx="3" presStyleCnt="5">
        <dgm:presLayoutVars>
          <dgm:bulletEnabled val="1"/>
        </dgm:presLayoutVars>
      </dgm:prSet>
      <dgm:spPr/>
      <dgm:t>
        <a:bodyPr/>
        <a:lstStyle/>
        <a:p>
          <a:endParaRPr lang="tr-TR"/>
        </a:p>
      </dgm:t>
    </dgm:pt>
    <dgm:pt modelId="{26729FDE-51CF-4F2D-8D1C-D040E9E0A7C2}" type="pres">
      <dgm:prSet presAssocID="{7BB66ECC-870E-44A5-9FAE-C570AC2B2C3F}" presName="FiveNodes_5" presStyleLbl="node1" presStyleIdx="4" presStyleCnt="5">
        <dgm:presLayoutVars>
          <dgm:bulletEnabled val="1"/>
        </dgm:presLayoutVars>
      </dgm:prSet>
      <dgm:spPr/>
      <dgm:t>
        <a:bodyPr/>
        <a:lstStyle/>
        <a:p>
          <a:endParaRPr lang="tr-TR"/>
        </a:p>
      </dgm:t>
    </dgm:pt>
    <dgm:pt modelId="{B0CE0470-BD48-4C4D-8A85-B938BFD5437A}" type="pres">
      <dgm:prSet presAssocID="{7BB66ECC-870E-44A5-9FAE-C570AC2B2C3F}" presName="FiveConn_1-2" presStyleLbl="fgAccFollowNode1" presStyleIdx="0" presStyleCnt="4">
        <dgm:presLayoutVars>
          <dgm:bulletEnabled val="1"/>
        </dgm:presLayoutVars>
      </dgm:prSet>
      <dgm:spPr/>
      <dgm:t>
        <a:bodyPr/>
        <a:lstStyle/>
        <a:p>
          <a:endParaRPr lang="tr-TR"/>
        </a:p>
      </dgm:t>
    </dgm:pt>
    <dgm:pt modelId="{E3CAE6DB-AE97-4C1E-9F3D-15B1C47E9E35}" type="pres">
      <dgm:prSet presAssocID="{7BB66ECC-870E-44A5-9FAE-C570AC2B2C3F}" presName="FiveConn_2-3" presStyleLbl="fgAccFollowNode1" presStyleIdx="1" presStyleCnt="4">
        <dgm:presLayoutVars>
          <dgm:bulletEnabled val="1"/>
        </dgm:presLayoutVars>
      </dgm:prSet>
      <dgm:spPr/>
      <dgm:t>
        <a:bodyPr/>
        <a:lstStyle/>
        <a:p>
          <a:endParaRPr lang="tr-TR"/>
        </a:p>
      </dgm:t>
    </dgm:pt>
    <dgm:pt modelId="{5D764FF5-6CAD-4071-915C-FC09B02F14B0}" type="pres">
      <dgm:prSet presAssocID="{7BB66ECC-870E-44A5-9FAE-C570AC2B2C3F}" presName="FiveConn_3-4" presStyleLbl="fgAccFollowNode1" presStyleIdx="2" presStyleCnt="4">
        <dgm:presLayoutVars>
          <dgm:bulletEnabled val="1"/>
        </dgm:presLayoutVars>
      </dgm:prSet>
      <dgm:spPr/>
      <dgm:t>
        <a:bodyPr/>
        <a:lstStyle/>
        <a:p>
          <a:endParaRPr lang="tr-TR"/>
        </a:p>
      </dgm:t>
    </dgm:pt>
    <dgm:pt modelId="{785839D2-68B6-4CB3-933A-E16914379C3B}" type="pres">
      <dgm:prSet presAssocID="{7BB66ECC-870E-44A5-9FAE-C570AC2B2C3F}" presName="FiveConn_4-5" presStyleLbl="fgAccFollowNode1" presStyleIdx="3" presStyleCnt="4">
        <dgm:presLayoutVars>
          <dgm:bulletEnabled val="1"/>
        </dgm:presLayoutVars>
      </dgm:prSet>
      <dgm:spPr/>
      <dgm:t>
        <a:bodyPr/>
        <a:lstStyle/>
        <a:p>
          <a:endParaRPr lang="tr-TR"/>
        </a:p>
      </dgm:t>
    </dgm:pt>
    <dgm:pt modelId="{C1C6F158-5448-41AF-B794-48D36F38236B}" type="pres">
      <dgm:prSet presAssocID="{7BB66ECC-870E-44A5-9FAE-C570AC2B2C3F}" presName="FiveNodes_1_text" presStyleLbl="node1" presStyleIdx="4" presStyleCnt="5">
        <dgm:presLayoutVars>
          <dgm:bulletEnabled val="1"/>
        </dgm:presLayoutVars>
      </dgm:prSet>
      <dgm:spPr/>
      <dgm:t>
        <a:bodyPr/>
        <a:lstStyle/>
        <a:p>
          <a:endParaRPr lang="tr-TR"/>
        </a:p>
      </dgm:t>
    </dgm:pt>
    <dgm:pt modelId="{ADA0D446-0563-4311-B81C-5965CE9C63F9}" type="pres">
      <dgm:prSet presAssocID="{7BB66ECC-870E-44A5-9FAE-C570AC2B2C3F}" presName="FiveNodes_2_text" presStyleLbl="node1" presStyleIdx="4" presStyleCnt="5">
        <dgm:presLayoutVars>
          <dgm:bulletEnabled val="1"/>
        </dgm:presLayoutVars>
      </dgm:prSet>
      <dgm:spPr/>
      <dgm:t>
        <a:bodyPr/>
        <a:lstStyle/>
        <a:p>
          <a:endParaRPr lang="tr-TR"/>
        </a:p>
      </dgm:t>
    </dgm:pt>
    <dgm:pt modelId="{088A0C77-5DB0-46E6-8262-51D6537AED46}" type="pres">
      <dgm:prSet presAssocID="{7BB66ECC-870E-44A5-9FAE-C570AC2B2C3F}" presName="FiveNodes_3_text" presStyleLbl="node1" presStyleIdx="4" presStyleCnt="5">
        <dgm:presLayoutVars>
          <dgm:bulletEnabled val="1"/>
        </dgm:presLayoutVars>
      </dgm:prSet>
      <dgm:spPr/>
      <dgm:t>
        <a:bodyPr/>
        <a:lstStyle/>
        <a:p>
          <a:endParaRPr lang="tr-TR"/>
        </a:p>
      </dgm:t>
    </dgm:pt>
    <dgm:pt modelId="{B501C141-6474-4502-AB78-1A68A4E22578}" type="pres">
      <dgm:prSet presAssocID="{7BB66ECC-870E-44A5-9FAE-C570AC2B2C3F}" presName="FiveNodes_4_text" presStyleLbl="node1" presStyleIdx="4" presStyleCnt="5">
        <dgm:presLayoutVars>
          <dgm:bulletEnabled val="1"/>
        </dgm:presLayoutVars>
      </dgm:prSet>
      <dgm:spPr/>
      <dgm:t>
        <a:bodyPr/>
        <a:lstStyle/>
        <a:p>
          <a:endParaRPr lang="tr-TR"/>
        </a:p>
      </dgm:t>
    </dgm:pt>
    <dgm:pt modelId="{D85BFD4E-5EE5-47CC-9158-5AB6C01E7B68}" type="pres">
      <dgm:prSet presAssocID="{7BB66ECC-870E-44A5-9FAE-C570AC2B2C3F}" presName="FiveNodes_5_text" presStyleLbl="node1" presStyleIdx="4" presStyleCnt="5">
        <dgm:presLayoutVars>
          <dgm:bulletEnabled val="1"/>
        </dgm:presLayoutVars>
      </dgm:prSet>
      <dgm:spPr/>
      <dgm:t>
        <a:bodyPr/>
        <a:lstStyle/>
        <a:p>
          <a:endParaRPr lang="tr-TR"/>
        </a:p>
      </dgm:t>
    </dgm:pt>
  </dgm:ptLst>
  <dgm:cxnLst>
    <dgm:cxn modelId="{9B1CAF10-B3BC-46CA-BC08-721DB551DBE8}" type="presOf" srcId="{D2F7D545-163E-465B-B323-00885E1CB33C}" destId="{088A0C77-5DB0-46E6-8262-51D6537AED46}" srcOrd="1" destOrd="0" presId="urn:microsoft.com/office/officeart/2005/8/layout/vProcess5"/>
    <dgm:cxn modelId="{E775E3CA-D8BB-4882-8F43-20F3BE91F515}" type="presOf" srcId="{D2F7D545-163E-465B-B323-00885E1CB33C}" destId="{99E2189F-59F0-4492-AFB0-72214856138E}" srcOrd="0" destOrd="0" presId="urn:microsoft.com/office/officeart/2005/8/layout/vProcess5"/>
    <dgm:cxn modelId="{EEDBF999-7148-4E9F-862E-A51F2DD90372}" type="presOf" srcId="{DCCE2ABE-DFD1-454F-9D89-14FCB97710D5}" destId="{E3CAE6DB-AE97-4C1E-9F3D-15B1C47E9E35}" srcOrd="0" destOrd="0" presId="urn:microsoft.com/office/officeart/2005/8/layout/vProcess5"/>
    <dgm:cxn modelId="{87AB2A60-D807-49F1-BB1C-989A635AC3EC}" type="presOf" srcId="{F581717C-08FE-4ADA-A320-75D14C830780}" destId="{4A0DE2CD-0B67-4A5D-A089-3B90CDF9E2FC}" srcOrd="0" destOrd="0" presId="urn:microsoft.com/office/officeart/2005/8/layout/vProcess5"/>
    <dgm:cxn modelId="{505CB5CF-0642-463D-8341-5CBA011EA0B2}" type="presOf" srcId="{47D1FBBF-00B4-47F1-BF7D-681822368B09}" destId="{C1C6F158-5448-41AF-B794-48D36F38236B}" srcOrd="1" destOrd="0" presId="urn:microsoft.com/office/officeart/2005/8/layout/vProcess5"/>
    <dgm:cxn modelId="{93C126BA-E2FE-4E23-BA7D-F65AC8C24D49}" type="presOf" srcId="{A1799932-9AEF-497E-B05F-2C64FA2A9EF0}" destId="{26729FDE-51CF-4F2D-8D1C-D040E9E0A7C2}" srcOrd="0" destOrd="0" presId="urn:microsoft.com/office/officeart/2005/8/layout/vProcess5"/>
    <dgm:cxn modelId="{93DAD88D-1313-44CA-A9D2-A97B4605D3D8}" type="presOf" srcId="{F581717C-08FE-4ADA-A320-75D14C830780}" destId="{ADA0D446-0563-4311-B81C-5965CE9C63F9}" srcOrd="1" destOrd="0" presId="urn:microsoft.com/office/officeart/2005/8/layout/vProcess5"/>
    <dgm:cxn modelId="{A6749566-3CA2-442B-A333-A8729D0707B0}" type="presOf" srcId="{A1799932-9AEF-497E-B05F-2C64FA2A9EF0}" destId="{D85BFD4E-5EE5-47CC-9158-5AB6C01E7B68}" srcOrd="1" destOrd="0" presId="urn:microsoft.com/office/officeart/2005/8/layout/vProcess5"/>
    <dgm:cxn modelId="{0D3DB46C-D575-41D1-823F-B67B403A2A37}" srcId="{7BB66ECC-870E-44A5-9FAE-C570AC2B2C3F}" destId="{B6F18C24-6255-4C74-8745-2878F80DA72D}" srcOrd="3" destOrd="0" parTransId="{D107E33B-FBCC-4155-924F-9B2A0B9474A7}" sibTransId="{2DC27598-65A8-4B23-826A-B933954FF585}"/>
    <dgm:cxn modelId="{AE96F70E-EB71-46F5-AA1A-2D23C5894E78}" type="presOf" srcId="{B6F18C24-6255-4C74-8745-2878F80DA72D}" destId="{B501C141-6474-4502-AB78-1A68A4E22578}" srcOrd="1" destOrd="0" presId="urn:microsoft.com/office/officeart/2005/8/layout/vProcess5"/>
    <dgm:cxn modelId="{C45035A8-C7ED-4E10-BEE7-CFA1F898A461}" srcId="{7BB66ECC-870E-44A5-9FAE-C570AC2B2C3F}" destId="{D2F7D545-163E-465B-B323-00885E1CB33C}" srcOrd="2" destOrd="0" parTransId="{674D91E0-9ED2-4369-939F-06A28744451D}" sibTransId="{7CF34828-3793-478E-93DF-DC0D18F07D62}"/>
    <dgm:cxn modelId="{DE151D06-A63D-4D40-A0CA-C0748BE493E3}" srcId="{7BB66ECC-870E-44A5-9FAE-C570AC2B2C3F}" destId="{47D1FBBF-00B4-47F1-BF7D-681822368B09}" srcOrd="0" destOrd="0" parTransId="{7551EEEA-01AB-4B69-B1F8-D327A7B9DD65}" sibTransId="{0ABBCD42-5949-4A57-9585-4CF066BA8906}"/>
    <dgm:cxn modelId="{F97311D6-DA1F-4842-B9C5-ACA596714BAB}" srcId="{7BB66ECC-870E-44A5-9FAE-C570AC2B2C3F}" destId="{A1799932-9AEF-497E-B05F-2C64FA2A9EF0}" srcOrd="4" destOrd="0" parTransId="{B6B95574-6040-4CDF-8966-5268BDDFABEE}" sibTransId="{0879322F-C772-4BC8-84A7-8BCA3095E1BF}"/>
    <dgm:cxn modelId="{F30795D9-D219-4BDE-8DEA-8E6B99A0D451}" type="presOf" srcId="{7BB66ECC-870E-44A5-9FAE-C570AC2B2C3F}" destId="{A1B69618-E0AA-4C39-AC39-3DA94FF36500}" srcOrd="0" destOrd="0" presId="urn:microsoft.com/office/officeart/2005/8/layout/vProcess5"/>
    <dgm:cxn modelId="{0A98DE9C-022C-4D89-BD14-E4135FBBD53A}" type="presOf" srcId="{0ABBCD42-5949-4A57-9585-4CF066BA8906}" destId="{B0CE0470-BD48-4C4D-8A85-B938BFD5437A}" srcOrd="0" destOrd="0" presId="urn:microsoft.com/office/officeart/2005/8/layout/vProcess5"/>
    <dgm:cxn modelId="{8AC54C1A-16D5-4BEC-953A-990EDCC6C2FA}" type="presOf" srcId="{7CF34828-3793-478E-93DF-DC0D18F07D62}" destId="{5D764FF5-6CAD-4071-915C-FC09B02F14B0}" srcOrd="0" destOrd="0" presId="urn:microsoft.com/office/officeart/2005/8/layout/vProcess5"/>
    <dgm:cxn modelId="{73FCC323-9620-4741-AF6C-96F478298A70}" type="presOf" srcId="{B6F18C24-6255-4C74-8745-2878F80DA72D}" destId="{7D9E56BC-C927-4125-8750-522EC7E5BD0A}" srcOrd="0" destOrd="0" presId="urn:microsoft.com/office/officeart/2005/8/layout/vProcess5"/>
    <dgm:cxn modelId="{8DE5FCC0-C60B-42D3-AA59-38BB422DA499}" type="presOf" srcId="{47D1FBBF-00B4-47F1-BF7D-681822368B09}" destId="{B2D95AF7-D93C-4BFC-BDD9-E0B740C4A26B}" srcOrd="0" destOrd="0" presId="urn:microsoft.com/office/officeart/2005/8/layout/vProcess5"/>
    <dgm:cxn modelId="{0016842C-3BAF-47DF-8B83-37EAE4A58184}" srcId="{7BB66ECC-870E-44A5-9FAE-C570AC2B2C3F}" destId="{F581717C-08FE-4ADA-A320-75D14C830780}" srcOrd="1" destOrd="0" parTransId="{5CD2AC64-E897-40E8-9372-BBC0CF73AA2E}" sibTransId="{DCCE2ABE-DFD1-454F-9D89-14FCB97710D5}"/>
    <dgm:cxn modelId="{0906BD26-0616-4D00-88A6-68647EE3419E}" type="presOf" srcId="{2DC27598-65A8-4B23-826A-B933954FF585}" destId="{785839D2-68B6-4CB3-933A-E16914379C3B}" srcOrd="0" destOrd="0" presId="urn:microsoft.com/office/officeart/2005/8/layout/vProcess5"/>
    <dgm:cxn modelId="{DB910F2A-95E9-4FCC-89CE-89004FDA7A6A}" type="presParOf" srcId="{A1B69618-E0AA-4C39-AC39-3DA94FF36500}" destId="{2E4CBD28-1982-4668-AE50-2B45B5F33CA1}" srcOrd="0" destOrd="0" presId="urn:microsoft.com/office/officeart/2005/8/layout/vProcess5"/>
    <dgm:cxn modelId="{E24AC7DF-2223-46DC-ACC3-FE9338B8E217}" type="presParOf" srcId="{A1B69618-E0AA-4C39-AC39-3DA94FF36500}" destId="{B2D95AF7-D93C-4BFC-BDD9-E0B740C4A26B}" srcOrd="1" destOrd="0" presId="urn:microsoft.com/office/officeart/2005/8/layout/vProcess5"/>
    <dgm:cxn modelId="{E46351D3-1671-4AFD-B181-F8B6163A37B5}" type="presParOf" srcId="{A1B69618-E0AA-4C39-AC39-3DA94FF36500}" destId="{4A0DE2CD-0B67-4A5D-A089-3B90CDF9E2FC}" srcOrd="2" destOrd="0" presId="urn:microsoft.com/office/officeart/2005/8/layout/vProcess5"/>
    <dgm:cxn modelId="{259F470E-2936-451D-9732-BDAF76CC19E2}" type="presParOf" srcId="{A1B69618-E0AA-4C39-AC39-3DA94FF36500}" destId="{99E2189F-59F0-4492-AFB0-72214856138E}" srcOrd="3" destOrd="0" presId="urn:microsoft.com/office/officeart/2005/8/layout/vProcess5"/>
    <dgm:cxn modelId="{0676F8A6-5C6E-406A-BDC9-21C9990362B4}" type="presParOf" srcId="{A1B69618-E0AA-4C39-AC39-3DA94FF36500}" destId="{7D9E56BC-C927-4125-8750-522EC7E5BD0A}" srcOrd="4" destOrd="0" presId="urn:microsoft.com/office/officeart/2005/8/layout/vProcess5"/>
    <dgm:cxn modelId="{8C4A0E7E-08E6-43DB-9A72-C06D38489238}" type="presParOf" srcId="{A1B69618-E0AA-4C39-AC39-3DA94FF36500}" destId="{26729FDE-51CF-4F2D-8D1C-D040E9E0A7C2}" srcOrd="5" destOrd="0" presId="urn:microsoft.com/office/officeart/2005/8/layout/vProcess5"/>
    <dgm:cxn modelId="{BD75F314-BCF3-4C7C-B659-61A9E5F6DAD1}" type="presParOf" srcId="{A1B69618-E0AA-4C39-AC39-3DA94FF36500}" destId="{B0CE0470-BD48-4C4D-8A85-B938BFD5437A}" srcOrd="6" destOrd="0" presId="urn:microsoft.com/office/officeart/2005/8/layout/vProcess5"/>
    <dgm:cxn modelId="{740277F3-36BB-41D0-9E40-7B319B154378}" type="presParOf" srcId="{A1B69618-E0AA-4C39-AC39-3DA94FF36500}" destId="{E3CAE6DB-AE97-4C1E-9F3D-15B1C47E9E35}" srcOrd="7" destOrd="0" presId="urn:microsoft.com/office/officeart/2005/8/layout/vProcess5"/>
    <dgm:cxn modelId="{732346FE-E00A-41A9-B124-428DAF63A240}" type="presParOf" srcId="{A1B69618-E0AA-4C39-AC39-3DA94FF36500}" destId="{5D764FF5-6CAD-4071-915C-FC09B02F14B0}" srcOrd="8" destOrd="0" presId="urn:microsoft.com/office/officeart/2005/8/layout/vProcess5"/>
    <dgm:cxn modelId="{8F3B435F-A0AE-49E0-91DF-5B40C449B6F4}" type="presParOf" srcId="{A1B69618-E0AA-4C39-AC39-3DA94FF36500}" destId="{785839D2-68B6-4CB3-933A-E16914379C3B}" srcOrd="9" destOrd="0" presId="urn:microsoft.com/office/officeart/2005/8/layout/vProcess5"/>
    <dgm:cxn modelId="{ACAD9B5F-9F54-4F7B-A3A2-4C3286D366B4}" type="presParOf" srcId="{A1B69618-E0AA-4C39-AC39-3DA94FF36500}" destId="{C1C6F158-5448-41AF-B794-48D36F38236B}" srcOrd="10" destOrd="0" presId="urn:microsoft.com/office/officeart/2005/8/layout/vProcess5"/>
    <dgm:cxn modelId="{85F9DFC9-1001-4C12-A971-A221159AB4E0}" type="presParOf" srcId="{A1B69618-E0AA-4C39-AC39-3DA94FF36500}" destId="{ADA0D446-0563-4311-B81C-5965CE9C63F9}" srcOrd="11" destOrd="0" presId="urn:microsoft.com/office/officeart/2005/8/layout/vProcess5"/>
    <dgm:cxn modelId="{44D61FC9-31A7-4E19-BEB1-66C958A0E32A}" type="presParOf" srcId="{A1B69618-E0AA-4C39-AC39-3DA94FF36500}" destId="{088A0C77-5DB0-46E6-8262-51D6537AED46}" srcOrd="12" destOrd="0" presId="urn:microsoft.com/office/officeart/2005/8/layout/vProcess5"/>
    <dgm:cxn modelId="{24B2D313-7C19-4199-A073-3F10A8764192}" type="presParOf" srcId="{A1B69618-E0AA-4C39-AC39-3DA94FF36500}" destId="{B501C141-6474-4502-AB78-1A68A4E22578}" srcOrd="13" destOrd="0" presId="urn:microsoft.com/office/officeart/2005/8/layout/vProcess5"/>
    <dgm:cxn modelId="{F60CD0DB-1194-4469-9A6F-22868ABBF0D4}" type="presParOf" srcId="{A1B69618-E0AA-4C39-AC39-3DA94FF36500}" destId="{D85BFD4E-5EE5-47CC-9158-5AB6C01E7B68}"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95AF7-D93C-4BFC-BDD9-E0B740C4A26B}">
      <dsp:nvSpPr>
        <dsp:cNvPr id="0" name=""/>
        <dsp:cNvSpPr/>
      </dsp:nvSpPr>
      <dsp:spPr>
        <a:xfrm>
          <a:off x="0" y="0"/>
          <a:ext cx="7877243" cy="805616"/>
        </a:xfrm>
        <a:prstGeom prst="roundRect">
          <a:avLst>
            <a:gd name="adj" fmla="val 1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smtClean="0">
              <a:solidFill>
                <a:schemeClr val="tx1">
                  <a:lumMod val="95000"/>
                  <a:lumOff val="5000"/>
                </a:schemeClr>
              </a:solidFill>
            </a:rPr>
            <a:t>Devamsızlık süresi fazla olan öğrencilerin belirlenmesi</a:t>
          </a:r>
          <a:endParaRPr lang="tr-TR" sz="1800" kern="1200" dirty="0">
            <a:solidFill>
              <a:schemeClr val="tx1">
                <a:lumMod val="95000"/>
                <a:lumOff val="5000"/>
              </a:schemeClr>
            </a:solidFill>
          </a:endParaRPr>
        </a:p>
      </dsp:txBody>
      <dsp:txXfrm>
        <a:off x="23596" y="23596"/>
        <a:ext cx="6913662" cy="758424"/>
      </dsp:txXfrm>
    </dsp:sp>
    <dsp:sp modelId="{4A0DE2CD-0B67-4A5D-A089-3B90CDF9E2FC}">
      <dsp:nvSpPr>
        <dsp:cNvPr id="0" name=""/>
        <dsp:cNvSpPr/>
      </dsp:nvSpPr>
      <dsp:spPr>
        <a:xfrm>
          <a:off x="547274" y="917508"/>
          <a:ext cx="7877243" cy="805616"/>
        </a:xfrm>
        <a:prstGeom prst="roundRect">
          <a:avLst>
            <a:gd name="adj" fmla="val 10000"/>
          </a:avLst>
        </a:prstGeom>
        <a:solidFill>
          <a:schemeClr val="accent1">
            <a:shade val="50000"/>
            <a:hueOff val="97784"/>
            <a:satOff val="2962"/>
            <a:lumOff val="169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tx1">
                  <a:lumMod val="95000"/>
                  <a:lumOff val="5000"/>
                </a:schemeClr>
              </a:solidFill>
            </a:rPr>
            <a:t>«Devamsızlık Nedenleri Belirleme Anketi» </a:t>
          </a:r>
          <a:r>
            <a:rPr lang="tr-TR" sz="1800" kern="1200" dirty="0" smtClean="0">
              <a:solidFill>
                <a:schemeClr val="tx1">
                  <a:lumMod val="95000"/>
                  <a:lumOff val="5000"/>
                </a:schemeClr>
              </a:solidFill>
            </a:rPr>
            <a:t>uygulanması</a:t>
          </a:r>
          <a:endParaRPr lang="tr-TR" sz="1800" kern="1200" dirty="0">
            <a:solidFill>
              <a:schemeClr val="tx1">
                <a:lumMod val="95000"/>
                <a:lumOff val="5000"/>
              </a:schemeClr>
            </a:solidFill>
          </a:endParaRPr>
        </a:p>
      </dsp:txBody>
      <dsp:txXfrm>
        <a:off x="570870" y="941104"/>
        <a:ext cx="6718165" cy="758424"/>
      </dsp:txXfrm>
    </dsp:sp>
    <dsp:sp modelId="{99E2189F-59F0-4492-AFB0-72214856138E}">
      <dsp:nvSpPr>
        <dsp:cNvPr id="0" name=""/>
        <dsp:cNvSpPr/>
      </dsp:nvSpPr>
      <dsp:spPr>
        <a:xfrm>
          <a:off x="1176471" y="1835016"/>
          <a:ext cx="7877243" cy="805616"/>
        </a:xfrm>
        <a:prstGeom prst="roundRect">
          <a:avLst>
            <a:gd name="adj" fmla="val 10000"/>
          </a:avLst>
        </a:prstGeom>
        <a:solidFill>
          <a:schemeClr val="accent1">
            <a:shade val="50000"/>
            <a:hueOff val="195568"/>
            <a:satOff val="5923"/>
            <a:lumOff val="339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smtClean="0">
              <a:solidFill>
                <a:schemeClr val="tx1">
                  <a:lumMod val="95000"/>
                  <a:lumOff val="5000"/>
                </a:schemeClr>
              </a:solidFill>
            </a:rPr>
            <a:t>Sonuçların değerlendirilmesi</a:t>
          </a:r>
          <a:endParaRPr lang="tr-TR" sz="1800" kern="1200" dirty="0">
            <a:solidFill>
              <a:schemeClr val="tx1">
                <a:lumMod val="95000"/>
                <a:lumOff val="5000"/>
              </a:schemeClr>
            </a:solidFill>
          </a:endParaRPr>
        </a:p>
      </dsp:txBody>
      <dsp:txXfrm>
        <a:off x="1200067" y="1858612"/>
        <a:ext cx="6718165" cy="758424"/>
      </dsp:txXfrm>
    </dsp:sp>
    <dsp:sp modelId="{7D9E56BC-C927-4125-8750-522EC7E5BD0A}">
      <dsp:nvSpPr>
        <dsp:cNvPr id="0" name=""/>
        <dsp:cNvSpPr/>
      </dsp:nvSpPr>
      <dsp:spPr>
        <a:xfrm>
          <a:off x="1764707" y="2752524"/>
          <a:ext cx="7877243" cy="805616"/>
        </a:xfrm>
        <a:prstGeom prst="roundRect">
          <a:avLst>
            <a:gd name="adj" fmla="val 10000"/>
          </a:avLst>
        </a:prstGeom>
        <a:solidFill>
          <a:schemeClr val="accent1">
            <a:shade val="50000"/>
            <a:hueOff val="195568"/>
            <a:satOff val="5923"/>
            <a:lumOff val="339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tx1">
                  <a:lumMod val="95000"/>
                  <a:lumOff val="5000"/>
                </a:schemeClr>
              </a:solidFill>
            </a:rPr>
            <a:t>Sorun alanına göre görüşme ve müdahale çalışmalarının yapılması</a:t>
          </a:r>
          <a:endParaRPr lang="tr-TR" sz="1800" kern="1200" dirty="0">
            <a:solidFill>
              <a:schemeClr val="tx1">
                <a:lumMod val="95000"/>
                <a:lumOff val="5000"/>
              </a:schemeClr>
            </a:solidFill>
          </a:endParaRPr>
        </a:p>
      </dsp:txBody>
      <dsp:txXfrm>
        <a:off x="1788303" y="2776120"/>
        <a:ext cx="6718165" cy="758424"/>
      </dsp:txXfrm>
    </dsp:sp>
    <dsp:sp modelId="{26729FDE-51CF-4F2D-8D1C-D040E9E0A7C2}">
      <dsp:nvSpPr>
        <dsp:cNvPr id="0" name=""/>
        <dsp:cNvSpPr/>
      </dsp:nvSpPr>
      <dsp:spPr>
        <a:xfrm>
          <a:off x="2352943" y="3670032"/>
          <a:ext cx="7877243" cy="805616"/>
        </a:xfrm>
        <a:prstGeom prst="roundRect">
          <a:avLst>
            <a:gd name="adj" fmla="val 10000"/>
          </a:avLst>
        </a:prstGeom>
        <a:solidFill>
          <a:schemeClr val="accent1">
            <a:shade val="50000"/>
            <a:hueOff val="97784"/>
            <a:satOff val="2962"/>
            <a:lumOff val="1696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tx1">
                  <a:lumMod val="95000"/>
                  <a:lumOff val="5000"/>
                </a:schemeClr>
              </a:solidFill>
            </a:rPr>
            <a:t>Sorun alanına göre öğrencinin ilgili kuruluşlara yönlendirilmesi</a:t>
          </a:r>
          <a:endParaRPr lang="tr-TR" sz="1800" kern="1200" dirty="0">
            <a:solidFill>
              <a:schemeClr val="tx1">
                <a:lumMod val="95000"/>
                <a:lumOff val="5000"/>
              </a:schemeClr>
            </a:solidFill>
          </a:endParaRPr>
        </a:p>
      </dsp:txBody>
      <dsp:txXfrm>
        <a:off x="2376539" y="3693628"/>
        <a:ext cx="6718165" cy="758424"/>
      </dsp:txXfrm>
    </dsp:sp>
    <dsp:sp modelId="{B0CE0470-BD48-4C4D-8A85-B938BFD5437A}">
      <dsp:nvSpPr>
        <dsp:cNvPr id="0" name=""/>
        <dsp:cNvSpPr/>
      </dsp:nvSpPr>
      <dsp:spPr>
        <a:xfrm>
          <a:off x="7353593" y="588547"/>
          <a:ext cx="523650" cy="523650"/>
        </a:xfrm>
        <a:prstGeom prst="downArrow">
          <a:avLst>
            <a:gd name="adj1" fmla="val 55000"/>
            <a:gd name="adj2" fmla="val 45000"/>
          </a:avLst>
        </a:prstGeom>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w="9525" cap="flat" cmpd="sng" algn="ctr">
          <a:solidFill>
            <a:schemeClr val="accent5"/>
          </a:solidFill>
          <a:prstDash val="solid"/>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solidFill>
              <a:schemeClr val="tx1">
                <a:lumMod val="95000"/>
                <a:lumOff val="5000"/>
              </a:schemeClr>
            </a:solidFill>
          </a:endParaRPr>
        </a:p>
      </dsp:txBody>
      <dsp:txXfrm>
        <a:off x="7471414" y="588547"/>
        <a:ext cx="288008" cy="394047"/>
      </dsp:txXfrm>
    </dsp:sp>
    <dsp:sp modelId="{E3CAE6DB-AE97-4C1E-9F3D-15B1C47E9E35}">
      <dsp:nvSpPr>
        <dsp:cNvPr id="0" name=""/>
        <dsp:cNvSpPr/>
      </dsp:nvSpPr>
      <dsp:spPr>
        <a:xfrm>
          <a:off x="7941828" y="1506055"/>
          <a:ext cx="523650" cy="523650"/>
        </a:xfrm>
        <a:prstGeom prst="downArrow">
          <a:avLst>
            <a:gd name="adj1" fmla="val 55000"/>
            <a:gd name="adj2" fmla="val 45000"/>
          </a:avLst>
        </a:prstGeom>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w="9525" cap="flat" cmpd="sng" algn="ctr">
          <a:solidFill>
            <a:schemeClr val="accent5"/>
          </a:solidFill>
          <a:prstDash val="solid"/>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solidFill>
              <a:schemeClr val="tx1">
                <a:lumMod val="95000"/>
                <a:lumOff val="5000"/>
              </a:schemeClr>
            </a:solidFill>
          </a:endParaRPr>
        </a:p>
      </dsp:txBody>
      <dsp:txXfrm>
        <a:off x="8059649" y="1506055"/>
        <a:ext cx="288008" cy="394047"/>
      </dsp:txXfrm>
    </dsp:sp>
    <dsp:sp modelId="{5D764FF5-6CAD-4071-915C-FC09B02F14B0}">
      <dsp:nvSpPr>
        <dsp:cNvPr id="0" name=""/>
        <dsp:cNvSpPr/>
      </dsp:nvSpPr>
      <dsp:spPr>
        <a:xfrm>
          <a:off x="8530064" y="2410136"/>
          <a:ext cx="523650" cy="523650"/>
        </a:xfrm>
        <a:prstGeom prst="downArrow">
          <a:avLst>
            <a:gd name="adj1" fmla="val 55000"/>
            <a:gd name="adj2" fmla="val 45000"/>
          </a:avLst>
        </a:prstGeom>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w="9525" cap="flat" cmpd="sng" algn="ctr">
          <a:solidFill>
            <a:schemeClr val="accent5"/>
          </a:solidFill>
          <a:prstDash val="solid"/>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solidFill>
              <a:schemeClr val="tx1">
                <a:lumMod val="95000"/>
                <a:lumOff val="5000"/>
              </a:schemeClr>
            </a:solidFill>
          </a:endParaRPr>
        </a:p>
      </dsp:txBody>
      <dsp:txXfrm>
        <a:off x="8647885" y="2410136"/>
        <a:ext cx="288008" cy="394047"/>
      </dsp:txXfrm>
    </dsp:sp>
    <dsp:sp modelId="{785839D2-68B6-4CB3-933A-E16914379C3B}">
      <dsp:nvSpPr>
        <dsp:cNvPr id="0" name=""/>
        <dsp:cNvSpPr/>
      </dsp:nvSpPr>
      <dsp:spPr>
        <a:xfrm>
          <a:off x="9118300" y="3336596"/>
          <a:ext cx="523650" cy="523650"/>
        </a:xfrm>
        <a:prstGeom prst="downArrow">
          <a:avLst>
            <a:gd name="adj1" fmla="val 55000"/>
            <a:gd name="adj2" fmla="val 45000"/>
          </a:avLst>
        </a:prstGeom>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w="9525" cap="flat" cmpd="sng" algn="ctr">
          <a:solidFill>
            <a:schemeClr val="accent5"/>
          </a:solidFill>
          <a:prstDash val="solid"/>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tr-TR" sz="2800" kern="1200">
            <a:solidFill>
              <a:schemeClr val="tx1">
                <a:lumMod val="95000"/>
                <a:lumOff val="5000"/>
              </a:schemeClr>
            </a:solidFill>
          </a:endParaRPr>
        </a:p>
      </dsp:txBody>
      <dsp:txXfrm>
        <a:off x="9236121" y="3336596"/>
        <a:ext cx="288008" cy="39404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89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BD862E7-95FA-4FC4-9EC5-DDBFA8DC7417}"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163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DB987F2-A784-4F72-BB57-0E9EACDE722E}"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1855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0BBD51E-4B19-444E-85C0-DBD7EB6263F4}"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437326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D7255A-4AD5-4D3E-9A0A-689DA3BA976C}"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3359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EE0AD15-87AC-45B2-9EE5-8D165AF83CD7}" type="datetimeFigureOut">
              <a:rPr lang="en-US" smtClean="0"/>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3280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FCC40CCD-F0D6-4CC2-A4C8-2D7D0D875F02}" type="datetimeFigureOut">
              <a:rPr lang="en-US" smtClean="0"/>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9522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8021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smtClean="0"/>
              <a:t>12/3/2018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9760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1393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9A00F7B-89C5-4DF7-A309-6263220147D4}" type="datetimeFigureOut">
              <a:rPr lang="en-US" smtClean="0"/>
              <a:t>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5491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10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752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155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smtClean="0"/>
              <a:t>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247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CDCB01F-D966-4C62-B900-0BE008A90C98}"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844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E73A0EA-7DC7-4964-BB97-B173EF3B859A}" type="datetimeFigureOut">
              <a:rPr lang="en-US" smtClean="0"/>
              <a:t>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8253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smtClean="0"/>
              <a:t>12/3/2018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38515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drive.google.com/open?id=1vDuJ3Wuo_pqFW5e0QFJQ_6LT5iTPh62I" TargetMode="External"/><Relationship Id="rId2" Type="http://schemas.openxmlformats.org/officeDocument/2006/relationships/hyperlink" Target="http://bit.ly/devamsiz"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45373" y="5265370"/>
            <a:ext cx="8824456" cy="1008196"/>
          </a:xfrm>
        </p:spPr>
        <p:txBody>
          <a:bodyPr>
            <a:noAutofit/>
          </a:bodyPr>
          <a:lstStyle/>
          <a:p>
            <a:r>
              <a:rPr lang="tr-TR" sz="2800" dirty="0" smtClean="0"/>
              <a:t>İZMİT REHBERLİK VE ARAŞTIRMA MERKEZİ</a:t>
            </a:r>
          </a:p>
          <a:p>
            <a:r>
              <a:rPr lang="tr-TR" sz="2400" dirty="0" smtClean="0"/>
              <a:t>PSİKOLOJİK DANIŞMA VE REHBERLİK HİZMETLERİ BÖLÜMÜ</a:t>
            </a:r>
          </a:p>
          <a:p>
            <a:r>
              <a:rPr lang="tr-TR" sz="2400" dirty="0" smtClean="0"/>
              <a:t>KASIM 2018</a:t>
            </a:r>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601" y="5318018"/>
            <a:ext cx="1085310" cy="10081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1052" y="1509483"/>
            <a:ext cx="5582148" cy="4011731"/>
          </a:xfrm>
          <a:prstGeom prst="rect">
            <a:avLst/>
          </a:prstGeom>
        </p:spPr>
      </p:pic>
      <p:sp>
        <p:nvSpPr>
          <p:cNvPr id="2" name="Unvan 1"/>
          <p:cNvSpPr>
            <a:spLocks noGrp="1"/>
          </p:cNvSpPr>
          <p:nvPr>
            <p:ph type="ctrTitle"/>
          </p:nvPr>
        </p:nvSpPr>
        <p:spPr>
          <a:xfrm>
            <a:off x="1" y="2733709"/>
            <a:ext cx="7707086" cy="1373070"/>
          </a:xfrm>
        </p:spPr>
        <p:txBody>
          <a:bodyPr/>
          <a:lstStyle/>
          <a:p>
            <a:r>
              <a:rPr lang="tr-TR" sz="4000" dirty="0" smtClean="0"/>
              <a:t>DEVAMSIZ ÖĞRENCİLERE YÖNELİK REHBERLİK FAALİYETLERİ</a:t>
            </a:r>
            <a:endParaRPr lang="tr-TR" sz="4000" dirty="0"/>
          </a:p>
        </p:txBody>
      </p:sp>
    </p:spTree>
    <p:extLst>
      <p:ext uri="{BB962C8B-B14F-4D97-AF65-F5344CB8AC3E}">
        <p14:creationId xmlns:p14="http://schemas.microsoft.com/office/powerpoint/2010/main" val="2647540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3200" b="1" dirty="0"/>
              <a:t>MİLLÎ EĞİTİM BAKANLIĞI ORTAÖĞRETİM KURUMLARI YÖNETMELİĞİ</a:t>
            </a:r>
            <a:endParaRPr lang="tr-TR" sz="3200" dirty="0"/>
          </a:p>
        </p:txBody>
      </p:sp>
      <p:sp>
        <p:nvSpPr>
          <p:cNvPr id="3" name="İçerik Yer Tutucusu 2"/>
          <p:cNvSpPr>
            <a:spLocks noGrp="1"/>
          </p:cNvSpPr>
          <p:nvPr>
            <p:ph idx="1"/>
          </p:nvPr>
        </p:nvSpPr>
        <p:spPr>
          <a:xfrm>
            <a:off x="899886" y="2076450"/>
            <a:ext cx="10929258" cy="4781550"/>
          </a:xfrm>
        </p:spPr>
        <p:txBody>
          <a:bodyPr>
            <a:noAutofit/>
          </a:bodyPr>
          <a:lstStyle/>
          <a:p>
            <a:pPr marL="0" indent="0">
              <a:buNone/>
            </a:pPr>
            <a:r>
              <a:rPr lang="tr-TR" sz="2000" b="1" dirty="0" smtClean="0">
                <a:solidFill>
                  <a:srgbClr val="C00000"/>
                </a:solidFill>
              </a:rPr>
              <a:t>Devam-devamsızlık </a:t>
            </a:r>
            <a:r>
              <a:rPr lang="tr-TR" sz="2000" b="1" dirty="0">
                <a:solidFill>
                  <a:srgbClr val="C00000"/>
                </a:solidFill>
              </a:rPr>
              <a:t>ve ilişik </a:t>
            </a:r>
            <a:r>
              <a:rPr lang="tr-TR" sz="2000" b="1" dirty="0" smtClean="0">
                <a:solidFill>
                  <a:srgbClr val="C00000"/>
                </a:solidFill>
              </a:rPr>
              <a:t>kesme</a:t>
            </a:r>
          </a:p>
          <a:p>
            <a:pPr lvl="0"/>
            <a:r>
              <a:rPr lang="tr-TR" sz="2000" dirty="0"/>
              <a:t>Öğrencinin devamsızlığıyla ilgili velisine yapılacak tebligat işlemleri, ilgili mevzuat hükümleri doğrultusunda posta, e-Posta ve/veya bilişim araçlarıyla yapılır.</a:t>
            </a:r>
          </a:p>
          <a:p>
            <a:pPr lvl="0"/>
            <a:r>
              <a:rPr lang="tr-TR" sz="2000" dirty="0"/>
              <a:t>Öğrencinin devamsızlık yaptığı süreye ilişkin özür belgesi veya yazılı veli beyanı, özür gününü takip eden en geç 5 iş günü içinde okul yönetimine velisi tarafından verilir ve e-Okul sistemine işlenir. Zorunlu hallerde özür belgesinin teslim süresi okul yönetimince 20 iş gününü aşmamak üzere uzatılabilir.</a:t>
            </a:r>
          </a:p>
          <a:p>
            <a:pPr lvl="0"/>
            <a:r>
              <a:rPr lang="tr-TR" sz="2000" dirty="0"/>
              <a:t>Telafi programları ile tamamlayıcı eğitim programına devam zorunludur. Öğrenciler devam etmek zorunda oldukları telafi programına ve tamamlayıcı eğitim programına ait özürlü özürsüz toplam ders saatinin en az altıda biri kadar devamsızlık yapmaları halinde, puanları ne olursa olsun başarısız sayılırlar.</a:t>
            </a:r>
          </a:p>
          <a:p>
            <a:pPr marL="0" indent="0">
              <a:buNone/>
            </a:pPr>
            <a:endParaRPr lang="tr-TR" sz="2000"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587566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3200" b="1" dirty="0"/>
              <a:t>MİLLÎ EĞİTİM BAKANLIĞI ORTAÖĞRETİM KURUMLARI YÖNETMELİĞİ</a:t>
            </a:r>
            <a:endParaRPr lang="tr-TR" sz="3200" dirty="0"/>
          </a:p>
        </p:txBody>
      </p:sp>
      <p:sp>
        <p:nvSpPr>
          <p:cNvPr id="3" name="İçerik Yer Tutucusu 2"/>
          <p:cNvSpPr>
            <a:spLocks noGrp="1"/>
          </p:cNvSpPr>
          <p:nvPr>
            <p:ph idx="1"/>
          </p:nvPr>
        </p:nvSpPr>
        <p:spPr>
          <a:xfrm>
            <a:off x="899886" y="2076450"/>
            <a:ext cx="10929258" cy="4781550"/>
          </a:xfrm>
        </p:spPr>
        <p:txBody>
          <a:bodyPr>
            <a:noAutofit/>
          </a:bodyPr>
          <a:lstStyle/>
          <a:p>
            <a:pPr marL="0" indent="0">
              <a:buNone/>
            </a:pPr>
            <a:r>
              <a:rPr lang="tr-TR" sz="1800" b="1" dirty="0" smtClean="0">
                <a:solidFill>
                  <a:srgbClr val="C00000"/>
                </a:solidFill>
              </a:rPr>
              <a:t>Devam-devamsızlık </a:t>
            </a:r>
            <a:r>
              <a:rPr lang="tr-TR" sz="1800" b="1" dirty="0">
                <a:solidFill>
                  <a:srgbClr val="C00000"/>
                </a:solidFill>
              </a:rPr>
              <a:t>ve ilişik </a:t>
            </a:r>
            <a:r>
              <a:rPr lang="tr-TR" sz="1800" b="1" dirty="0" smtClean="0">
                <a:solidFill>
                  <a:srgbClr val="C00000"/>
                </a:solidFill>
              </a:rPr>
              <a:t>kesme</a:t>
            </a:r>
          </a:p>
          <a:p>
            <a:pPr marL="0" indent="0">
              <a:buNone/>
            </a:pPr>
            <a:r>
              <a:rPr lang="tr-TR" sz="1800" b="1" dirty="0"/>
              <a:t>UYARI:</a:t>
            </a:r>
            <a:endParaRPr lang="tr-TR" sz="1800" dirty="0"/>
          </a:p>
          <a:p>
            <a:pPr marL="0" indent="0">
              <a:buNone/>
            </a:pPr>
            <a:r>
              <a:rPr lang="tr-TR" sz="1800" b="1" dirty="0"/>
              <a:t>MADDE 160</a:t>
            </a:r>
            <a:r>
              <a:rPr lang="tr-TR" sz="1800" dirty="0"/>
              <a:t>- </a:t>
            </a:r>
          </a:p>
          <a:p>
            <a:pPr lvl="0"/>
            <a:r>
              <a:rPr lang="tr-TR" sz="1800" dirty="0"/>
              <a:t>Okul öğrenci ödül ve disiplin kurulu, derslerdeki gayret ve başarılarıyla üstünlük gösteren, özürsüz devamsızlık süresi 5 günü geçmeyen, tüm derslerden başarılı olan, dönem puanlarının ağırlıklı ortalaması 70,00 ten aşağı olmayan ve davranış puanı 100 olan öğrencilerden;</a:t>
            </a:r>
          </a:p>
          <a:p>
            <a:r>
              <a:rPr lang="tr-TR" sz="1800" dirty="0"/>
              <a:t>a) 70,00-84,99 arasındakileri teşekkür belgesi,</a:t>
            </a:r>
          </a:p>
          <a:p>
            <a:r>
              <a:rPr lang="tr-TR" sz="1800" dirty="0"/>
              <a:t>b) 85,00 ve daha yukarı olanları takdir belgesi,</a:t>
            </a:r>
          </a:p>
          <a:p>
            <a:r>
              <a:rPr lang="tr-TR" sz="1800" dirty="0"/>
              <a:t>c) Ortaöğrenim süresince en az üç öğretim yılının bütün döneminde takdir belgesi alanları üstün başarı belgesi</a:t>
            </a:r>
          </a:p>
          <a:p>
            <a:pPr marL="0" indent="0">
              <a:buNone/>
            </a:pPr>
            <a:r>
              <a:rPr lang="tr-TR" sz="1800" dirty="0"/>
              <a:t>ile ödüllendirir.</a:t>
            </a:r>
          </a:p>
          <a:p>
            <a:pPr marL="0" indent="0">
              <a:buNone/>
            </a:pPr>
            <a:endParaRPr lang="tr-TR" sz="1400"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61629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2800" b="1" dirty="0" smtClean="0"/>
              <a:t>Öğrenci </a:t>
            </a:r>
            <a:r>
              <a:rPr lang="tr-TR" sz="2800" b="1" dirty="0"/>
              <a:t>özürsüz devamsızlık </a:t>
            </a:r>
            <a:r>
              <a:rPr lang="tr-TR" sz="2800" b="1" dirty="0" smtClean="0"/>
              <a:t>yaptığında izlenecek yol </a:t>
            </a:r>
            <a:r>
              <a:rPr lang="tr-TR" sz="2000" b="1" dirty="0"/>
              <a:t>(Kurumunuzla ilgili olan yönetmeliği göz önünde bulundurunuz!)</a:t>
            </a:r>
          </a:p>
        </p:txBody>
      </p:sp>
      <p:sp>
        <p:nvSpPr>
          <p:cNvPr id="3" name="İçerik Yer Tutucusu 2"/>
          <p:cNvSpPr>
            <a:spLocks noGrp="1"/>
          </p:cNvSpPr>
          <p:nvPr>
            <p:ph idx="1"/>
          </p:nvPr>
        </p:nvSpPr>
        <p:spPr>
          <a:xfrm>
            <a:off x="899886" y="2076450"/>
            <a:ext cx="10929258" cy="4571093"/>
          </a:xfrm>
        </p:spPr>
        <p:txBody>
          <a:bodyPr>
            <a:noAutofit/>
          </a:bodyPr>
          <a:lstStyle/>
          <a:p>
            <a:pPr marL="0" indent="0" algn="just">
              <a:buNone/>
            </a:pPr>
            <a:r>
              <a:rPr lang="tr-TR" sz="3200" b="1" dirty="0" smtClean="0"/>
              <a:t>1. Aşama</a:t>
            </a:r>
            <a:endParaRPr lang="tr-TR" sz="3200" b="1" dirty="0"/>
          </a:p>
          <a:p>
            <a:pPr lvl="0" algn="just"/>
            <a:r>
              <a:rPr lang="tr-TR" sz="2800" dirty="0"/>
              <a:t>Velisiyle görüşünüz, bilgilendirme yapınız</a:t>
            </a:r>
            <a:r>
              <a:rPr lang="tr-TR" sz="2800" dirty="0" smtClean="0"/>
              <a:t>.</a:t>
            </a:r>
          </a:p>
          <a:p>
            <a:pPr marL="0" lvl="0" indent="0" algn="just">
              <a:buNone/>
            </a:pPr>
            <a:endParaRPr lang="tr-TR" sz="2800" dirty="0" smtClean="0"/>
          </a:p>
          <a:p>
            <a:pPr marL="0" lvl="0" indent="0" algn="just">
              <a:buNone/>
            </a:pPr>
            <a:endParaRPr lang="tr-TR" sz="2800" dirty="0" smtClean="0"/>
          </a:p>
          <a:p>
            <a:pPr marL="0" indent="0" algn="just">
              <a:buNone/>
            </a:pPr>
            <a:r>
              <a:rPr lang="tr-TR" sz="3200" b="1" dirty="0" smtClean="0"/>
              <a:t>2. Aşama</a:t>
            </a:r>
            <a:endParaRPr lang="tr-TR" sz="3200" dirty="0"/>
          </a:p>
          <a:p>
            <a:pPr lvl="0" algn="just"/>
            <a:r>
              <a:rPr lang="tr-TR" sz="2800" dirty="0"/>
              <a:t>Sonraki günlerde </a:t>
            </a:r>
            <a:r>
              <a:rPr lang="tr-TR" sz="2800" dirty="0" smtClean="0"/>
              <a:t>öğrenci okula </a:t>
            </a:r>
            <a:r>
              <a:rPr lang="tr-TR" sz="2800" dirty="0"/>
              <a:t>gelmezse posta, e-posta veya diğer iletişim araçlarıyla velisine bilgilendirme yapınız.</a:t>
            </a:r>
          </a:p>
          <a:p>
            <a:pPr lvl="0" algn="just"/>
            <a:r>
              <a:rPr lang="tr-TR" sz="2800" dirty="0"/>
              <a:t>Velisiyle görüşünüz, ulaşamazsanız ev ziyareti yapınız.</a:t>
            </a:r>
          </a:p>
          <a:p>
            <a:pPr marL="0" lvl="0" indent="0" algn="just">
              <a:buNone/>
            </a:pPr>
            <a:endParaRPr lang="tr-TR" sz="2800" dirty="0"/>
          </a:p>
          <a:p>
            <a:pPr marL="0" indent="0" algn="just">
              <a:buNone/>
            </a:pPr>
            <a:endParaRPr lang="tr-TR" sz="2800"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06083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2800" b="1" dirty="0" smtClean="0"/>
              <a:t>Öğrenci </a:t>
            </a:r>
            <a:r>
              <a:rPr lang="tr-TR" sz="2800" b="1" dirty="0"/>
              <a:t>özürsüz devamsızlık </a:t>
            </a:r>
            <a:r>
              <a:rPr lang="tr-TR" sz="2800" b="1" dirty="0" smtClean="0"/>
              <a:t>yaptığında izlenecek yol </a:t>
            </a:r>
            <a:r>
              <a:rPr lang="tr-TR" sz="2000" b="1" dirty="0"/>
              <a:t>(Kurumunuzla ilgili olan yönetmeliği göz önünde bulundurunuz!)</a:t>
            </a:r>
          </a:p>
        </p:txBody>
      </p:sp>
      <p:sp>
        <p:nvSpPr>
          <p:cNvPr id="3" name="İçerik Yer Tutucusu 2"/>
          <p:cNvSpPr>
            <a:spLocks noGrp="1"/>
          </p:cNvSpPr>
          <p:nvPr>
            <p:ph idx="1"/>
          </p:nvPr>
        </p:nvSpPr>
        <p:spPr>
          <a:xfrm>
            <a:off x="899886" y="2076450"/>
            <a:ext cx="10987314" cy="4781550"/>
          </a:xfrm>
        </p:spPr>
        <p:txBody>
          <a:bodyPr>
            <a:noAutofit/>
          </a:bodyPr>
          <a:lstStyle/>
          <a:p>
            <a:pPr marL="0" indent="0" algn="just">
              <a:buNone/>
            </a:pPr>
            <a:r>
              <a:rPr lang="tr-TR" sz="3200" b="1" dirty="0" smtClean="0"/>
              <a:t>3. Aşama</a:t>
            </a:r>
            <a:endParaRPr lang="tr-TR" sz="3200" b="1" dirty="0"/>
          </a:p>
          <a:p>
            <a:pPr lvl="0" algn="just"/>
            <a:r>
              <a:rPr lang="tr-TR" sz="2000" dirty="0"/>
              <a:t> </a:t>
            </a:r>
            <a:r>
              <a:rPr lang="tr-TR" sz="2000" dirty="0" smtClean="0"/>
              <a:t>Öğrenci </a:t>
            </a:r>
            <a:r>
              <a:rPr lang="tr-TR" sz="2000" dirty="0"/>
              <a:t>okula gelmemeye devam ederse, velisini ev ziyaretinde veya telefonda uyarınız.</a:t>
            </a:r>
          </a:p>
          <a:p>
            <a:pPr marL="0" indent="0" algn="just">
              <a:buNone/>
            </a:pPr>
            <a:r>
              <a:rPr lang="tr-TR" sz="2000" dirty="0"/>
              <a:t>Bu uyarıda;</a:t>
            </a:r>
          </a:p>
          <a:p>
            <a:pPr lvl="0" algn="just"/>
            <a:r>
              <a:rPr lang="tr-TR" sz="2000" dirty="0"/>
              <a:t>- Durumun mülki amirliğe bildirileceği,</a:t>
            </a:r>
          </a:p>
          <a:p>
            <a:pPr lvl="0" algn="just"/>
            <a:r>
              <a:rPr lang="tr-TR" sz="2000" dirty="0"/>
              <a:t>- </a:t>
            </a:r>
            <a:r>
              <a:rPr lang="tr-TR" sz="2000" dirty="0" smtClean="0"/>
              <a:t>Öğrencinin okula </a:t>
            </a:r>
            <a:r>
              <a:rPr lang="tr-TR" sz="2000" dirty="0"/>
              <a:t>gönderilmeme nedeninin araştırılacağı,</a:t>
            </a:r>
          </a:p>
          <a:p>
            <a:pPr lvl="0" algn="just"/>
            <a:r>
              <a:rPr lang="tr-TR" sz="2000" dirty="0"/>
              <a:t>- </a:t>
            </a:r>
            <a:r>
              <a:rPr lang="tr-TR" sz="2000" dirty="0" smtClean="0"/>
              <a:t>Öğrencinin okula </a:t>
            </a:r>
            <a:r>
              <a:rPr lang="tr-TR" sz="2000" dirty="0"/>
              <a:t>gönderilmesinin sağlanması için </a:t>
            </a:r>
            <a:r>
              <a:rPr lang="tr-TR" sz="2000" dirty="0" smtClean="0"/>
              <a:t>öğrenciyi okula </a:t>
            </a:r>
            <a:r>
              <a:rPr lang="tr-TR" sz="2000" dirty="0"/>
              <a:t>göndermeyen veliye yaptırım uygulanacağı,</a:t>
            </a:r>
          </a:p>
          <a:p>
            <a:pPr lvl="0" algn="just"/>
            <a:r>
              <a:rPr lang="tr-TR" sz="2000" dirty="0"/>
              <a:t>- Aynı zamanda durumun Çocuk Koruma Kanunu kapsamında aile çalışma ve sosyal hizmetler il müdürlüklerine bildirileceği ve </a:t>
            </a:r>
            <a:r>
              <a:rPr lang="tr-TR" sz="2000" dirty="0" smtClean="0"/>
              <a:t>öğrenci hakkında </a:t>
            </a:r>
            <a:r>
              <a:rPr lang="tr-TR" sz="2000" dirty="0"/>
              <a:t>sosyal bir inceleme yaptırılmasının talep edileceği,</a:t>
            </a:r>
          </a:p>
          <a:p>
            <a:pPr lvl="0" algn="just"/>
            <a:r>
              <a:rPr lang="tr-TR" sz="2000" dirty="0"/>
              <a:t>- Yapılacak sosyal inceleme sonucuna göre </a:t>
            </a:r>
            <a:r>
              <a:rPr lang="tr-TR" sz="2000" dirty="0" smtClean="0"/>
              <a:t>öğrencinin velayet </a:t>
            </a:r>
            <a:r>
              <a:rPr lang="tr-TR" sz="2000" dirty="0"/>
              <a:t>durumuna ilişkin bir dava açılabileceği bildirilmelidir.</a:t>
            </a:r>
          </a:p>
          <a:p>
            <a:pPr lvl="0" algn="just"/>
            <a:r>
              <a:rPr lang="tr-TR" sz="2000" dirty="0"/>
              <a:t>Yapılan iş ve işlemlere yönelik tutanakları düzenleyip dosyalayınız</a:t>
            </a:r>
            <a:r>
              <a:rPr lang="tr-TR" sz="2000" dirty="0" smtClean="0"/>
              <a:t>.</a:t>
            </a:r>
            <a:endParaRPr lang="tr-TR" sz="2000" dirty="0"/>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305653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2800" b="1" dirty="0" smtClean="0"/>
              <a:t>Öğrenci </a:t>
            </a:r>
            <a:r>
              <a:rPr lang="tr-TR" sz="2800" b="1" dirty="0"/>
              <a:t>özürsüz devamsızlık </a:t>
            </a:r>
            <a:r>
              <a:rPr lang="tr-TR" sz="2800" b="1" dirty="0" smtClean="0"/>
              <a:t>yaptığında izlenecek yol </a:t>
            </a:r>
            <a:r>
              <a:rPr lang="tr-TR" sz="2000" b="1" dirty="0"/>
              <a:t>(Kurumunuzla ilgili olan yönetmeliği göz önünde bulundurunuz!)</a:t>
            </a:r>
          </a:p>
        </p:txBody>
      </p:sp>
      <p:sp>
        <p:nvSpPr>
          <p:cNvPr id="3" name="İçerik Yer Tutucusu 2"/>
          <p:cNvSpPr>
            <a:spLocks noGrp="1"/>
          </p:cNvSpPr>
          <p:nvPr>
            <p:ph idx="1"/>
          </p:nvPr>
        </p:nvSpPr>
        <p:spPr>
          <a:xfrm>
            <a:off x="899886" y="2104570"/>
            <a:ext cx="10987314" cy="4724401"/>
          </a:xfrm>
        </p:spPr>
        <p:txBody>
          <a:bodyPr>
            <a:noAutofit/>
          </a:bodyPr>
          <a:lstStyle/>
          <a:p>
            <a:pPr marL="0" indent="0" algn="just">
              <a:buNone/>
            </a:pPr>
            <a:r>
              <a:rPr lang="tr-TR" sz="3200" b="1" dirty="0" smtClean="0"/>
              <a:t>4. Aşama</a:t>
            </a:r>
            <a:endParaRPr lang="tr-TR" sz="3200" dirty="0"/>
          </a:p>
          <a:p>
            <a:pPr lvl="0" algn="just"/>
            <a:r>
              <a:rPr lang="tr-TR" sz="2000" dirty="0"/>
              <a:t>Yapılan tüm müdahalelere rağmen çocuğun okula devamı sağlanamadığında, tutanaklarla birlikte durumu üst kurumunuza resmi yazı yoluyla iletiniz</a:t>
            </a:r>
            <a:r>
              <a:rPr lang="tr-TR" sz="2000" dirty="0" smtClean="0"/>
              <a:t>. (İlçe MEM)</a:t>
            </a:r>
          </a:p>
          <a:p>
            <a:pPr lvl="0" algn="just"/>
            <a:endParaRPr lang="tr-TR" sz="2000" dirty="0"/>
          </a:p>
          <a:p>
            <a:pPr marL="0" lvl="0" indent="0" algn="just">
              <a:buNone/>
            </a:pPr>
            <a:endParaRPr lang="tr-TR" sz="2000" dirty="0" smtClean="0"/>
          </a:p>
          <a:p>
            <a:pPr marL="0" lvl="0" indent="0" algn="just">
              <a:buNone/>
            </a:pPr>
            <a:r>
              <a:rPr lang="tr-TR" sz="3200" b="1" dirty="0" smtClean="0"/>
              <a:t>5. Aşama</a:t>
            </a:r>
          </a:p>
          <a:p>
            <a:pPr algn="just"/>
            <a:r>
              <a:rPr lang="tr-TR" sz="2000" dirty="0" smtClean="0"/>
              <a:t>İzleme ve öğrencinin takibi</a:t>
            </a:r>
            <a:endParaRPr lang="tr-TR" sz="2000" dirty="0"/>
          </a:p>
          <a:p>
            <a:pPr marL="0" indent="0" algn="just">
              <a:buNone/>
            </a:pPr>
            <a:endParaRPr lang="tr-TR" sz="2000"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6169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Eğitim Desteği Risk 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240605" y="3904961"/>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5879233" y="4211865"/>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584000"/>
          </a:xfrm>
          <a:prstGeom prst="rect">
            <a:avLst/>
          </a:prstGeom>
        </p:spPr>
        <p:txBody>
          <a:bodyPr wrap="square" numCol="3">
            <a:spAutoFit/>
          </a:bodyPr>
          <a:lstStyle/>
          <a:p>
            <a:pPr marL="342900" lvl="0" indent="-342900" defTabSz="481013">
              <a:buFont typeface="Arial" panose="020B0604020202020204" pitchFamily="34" charset="0"/>
              <a:buChar char="•"/>
            </a:pPr>
            <a:r>
              <a:rPr lang="tr-TR" sz="2000" b="1" dirty="0"/>
              <a:t>Düşük akademik başarı </a:t>
            </a:r>
            <a:endParaRPr lang="tr-TR" sz="2000" dirty="0"/>
          </a:p>
          <a:p>
            <a:pPr marL="342900" lvl="0" indent="-342900" defTabSz="481013">
              <a:buFont typeface="Arial" panose="020B0604020202020204" pitchFamily="34" charset="0"/>
              <a:buChar char="•"/>
            </a:pPr>
            <a:r>
              <a:rPr lang="tr-TR" sz="2000" b="1" dirty="0"/>
              <a:t>Düşük geçmiş akademik başarı </a:t>
            </a:r>
            <a:endParaRPr lang="tr-TR" sz="2000" dirty="0"/>
          </a:p>
          <a:p>
            <a:pPr marL="342900" lvl="0" indent="-342900" defTabSz="481013">
              <a:buFont typeface="Arial" panose="020B0604020202020204" pitchFamily="34" charset="0"/>
              <a:buChar char="•"/>
            </a:pPr>
            <a:r>
              <a:rPr lang="tr-TR" sz="2000" b="1" dirty="0"/>
              <a:t>Çocuğun çalışması </a:t>
            </a:r>
            <a:endParaRPr lang="tr-TR" sz="2000" dirty="0"/>
          </a:p>
          <a:p>
            <a:pPr marL="342900" lvl="0" indent="-342900" defTabSz="481013">
              <a:buFont typeface="Arial" panose="020B0604020202020204" pitchFamily="34" charset="0"/>
              <a:buChar char="•"/>
            </a:pPr>
            <a:r>
              <a:rPr lang="tr-TR" sz="2000" b="1" dirty="0"/>
              <a:t>Evde yeterli oda olmaması </a:t>
            </a:r>
          </a:p>
          <a:p>
            <a:pPr marL="342900" lvl="0" indent="-342900" defTabSz="481013">
              <a:buFont typeface="Arial" panose="020B0604020202020204" pitchFamily="34" charset="0"/>
              <a:buChar char="•"/>
            </a:pPr>
            <a:r>
              <a:rPr lang="tr-TR" sz="2000" b="1" dirty="0" smtClean="0"/>
              <a:t>Dil </a:t>
            </a:r>
            <a:r>
              <a:rPr lang="tr-TR" sz="2000" b="1" dirty="0"/>
              <a:t>sorunu </a:t>
            </a:r>
            <a:endParaRPr lang="tr-TR" sz="2000" dirty="0"/>
          </a:p>
          <a:p>
            <a:pPr marL="342900" lvl="0" indent="-342900" defTabSz="481013">
              <a:buFont typeface="Arial" panose="020B0604020202020204" pitchFamily="34" charset="0"/>
              <a:buChar char="•"/>
            </a:pPr>
            <a:r>
              <a:rPr lang="tr-TR" sz="2000" b="1" dirty="0"/>
              <a:t>Okula aidiyet hissinin düşüklüğü </a:t>
            </a:r>
            <a:endParaRPr lang="tr-TR" sz="2000" dirty="0"/>
          </a:p>
          <a:p>
            <a:pPr marL="342900" lvl="0" indent="-342900" defTabSz="481013">
              <a:buFont typeface="Arial" panose="020B0604020202020204" pitchFamily="34" charset="0"/>
              <a:buChar char="•"/>
            </a:pPr>
            <a:r>
              <a:rPr lang="tr-TR" sz="2000" b="1" dirty="0"/>
              <a:t>Çocuğun eğitime karşı olumsuz tutumu </a:t>
            </a:r>
            <a:endParaRPr lang="tr-TR" sz="2000" dirty="0"/>
          </a:p>
          <a:p>
            <a:pPr marL="342900" lvl="0" indent="-342900" defTabSz="481013">
              <a:buFont typeface="Arial" panose="020B0604020202020204" pitchFamily="34" charset="0"/>
              <a:buChar char="•"/>
            </a:pPr>
            <a:r>
              <a:rPr lang="tr-TR" sz="2000" b="1" dirty="0"/>
              <a:t>Başarısızlık korkusu/Baskın ebeveynler</a:t>
            </a:r>
            <a:endParaRPr lang="tr-TR" sz="2000" dirty="0"/>
          </a:p>
        </p:txBody>
      </p:sp>
      <p:sp>
        <p:nvSpPr>
          <p:cNvPr id="11" name="Dikdörtgen 10"/>
          <p:cNvSpPr/>
          <p:nvPr/>
        </p:nvSpPr>
        <p:spPr>
          <a:xfrm>
            <a:off x="798284" y="5140108"/>
            <a:ext cx="11232000" cy="1200329"/>
          </a:xfrm>
          <a:prstGeom prst="rect">
            <a:avLst/>
          </a:prstGeom>
        </p:spPr>
        <p:txBody>
          <a:bodyPr wrap="square">
            <a:spAutoFit/>
          </a:bodyPr>
          <a:lstStyle/>
          <a:p>
            <a:pPr marL="285750" lvl="0" indent="-285750" algn="ctr">
              <a:buFont typeface="Arial" panose="020B0604020202020204" pitchFamily="34" charset="0"/>
              <a:buChar char="•"/>
            </a:pPr>
            <a:r>
              <a:rPr lang="tr-TR" b="1" dirty="0" smtClean="0"/>
              <a:t>Yardımcı </a:t>
            </a:r>
            <a:r>
              <a:rPr lang="tr-TR" b="1" dirty="0"/>
              <a:t>öğrenci desteği veriniz. </a:t>
            </a:r>
          </a:p>
          <a:p>
            <a:pPr marL="285750" lvl="0" indent="-285750" algn="ctr">
              <a:buFont typeface="Arial" panose="020B0604020202020204" pitchFamily="34" charset="0"/>
              <a:buChar char="•"/>
            </a:pPr>
            <a:r>
              <a:rPr lang="tr-TR" b="1" dirty="0" smtClean="0"/>
              <a:t>Ek </a:t>
            </a:r>
            <a:r>
              <a:rPr lang="tr-TR" b="1" dirty="0"/>
              <a:t>ders veriniz. </a:t>
            </a:r>
          </a:p>
          <a:p>
            <a:pPr marL="285750" lvl="0" indent="-285750" algn="ctr">
              <a:buFont typeface="Arial" panose="020B0604020202020204" pitchFamily="34" charset="0"/>
              <a:buChar char="•"/>
            </a:pPr>
            <a:r>
              <a:rPr lang="tr-TR" b="1" dirty="0" smtClean="0"/>
              <a:t>Çocuk </a:t>
            </a:r>
            <a:r>
              <a:rPr lang="tr-TR" b="1" dirty="0"/>
              <a:t>için bireyselleştirilmiş çalışma yapınız. </a:t>
            </a:r>
          </a:p>
          <a:p>
            <a:pPr marL="285750" lvl="0" indent="-285750" algn="ctr">
              <a:buFont typeface="Arial" panose="020B0604020202020204" pitchFamily="34" charset="0"/>
              <a:buChar char="•"/>
            </a:pPr>
            <a:r>
              <a:rPr lang="tr-TR" b="1" dirty="0" smtClean="0"/>
              <a:t>Ailesine </a:t>
            </a:r>
            <a:r>
              <a:rPr lang="tr-TR" b="1" dirty="0"/>
              <a:t>Bilgi Notu 2’yi veriniz. </a:t>
            </a:r>
          </a:p>
        </p:txBody>
      </p:sp>
    </p:spTree>
    <p:extLst>
      <p:ext uri="{BB962C8B-B14F-4D97-AF65-F5344CB8AC3E}">
        <p14:creationId xmlns:p14="http://schemas.microsoft.com/office/powerpoint/2010/main" val="1777024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smtClean="0"/>
              <a:t>Veli Desteği</a:t>
            </a:r>
            <a:r>
              <a:rPr lang="tr-TR" dirty="0"/>
              <a:t>	</a:t>
            </a:r>
            <a:br>
              <a:rPr lang="tr-TR" dirty="0"/>
            </a:br>
            <a:r>
              <a:rPr lang="tr-TR" b="1" dirty="0" smtClean="0"/>
              <a:t>Risk </a:t>
            </a:r>
            <a:r>
              <a:rPr lang="tr-TR" b="1" dirty="0"/>
              <a:t>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846659"/>
          </a:xfrm>
          <a:prstGeom prst="rect">
            <a:avLst/>
          </a:prstGeom>
        </p:spPr>
        <p:txBody>
          <a:bodyPr wrap="square" numCol="3">
            <a:spAutoFit/>
          </a:bodyPr>
          <a:lstStyle/>
          <a:p>
            <a:pPr marL="342900" indent="-342900">
              <a:buFont typeface="Arial" panose="020B0604020202020204" pitchFamily="34" charset="0"/>
              <a:buChar char="•"/>
            </a:pPr>
            <a:r>
              <a:rPr lang="tr-TR" sz="1900" b="1" dirty="0"/>
              <a:t>Boşanmış, parçalanmış, birden fazla evlilik içeren ailelerin çocukları </a:t>
            </a:r>
            <a:endParaRPr lang="tr-TR" sz="1900" dirty="0"/>
          </a:p>
          <a:p>
            <a:pPr marL="342900" indent="-342900">
              <a:buFont typeface="Arial" panose="020B0604020202020204" pitchFamily="34" charset="0"/>
              <a:buChar char="•"/>
            </a:pPr>
            <a:r>
              <a:rPr lang="tr-TR" sz="1900" b="1" dirty="0"/>
              <a:t>Kural koymakta ve uygulamakta zorlanan ebeveynler</a:t>
            </a:r>
            <a:endParaRPr lang="tr-TR" sz="1900" dirty="0">
              <a:solidFill>
                <a:srgbClr val="C00000"/>
              </a:solidFill>
            </a:endParaRPr>
          </a:p>
          <a:p>
            <a:pPr marL="342900" indent="-342900">
              <a:buFont typeface="Arial" panose="020B0604020202020204" pitchFamily="34" charset="0"/>
              <a:buChar char="•"/>
            </a:pPr>
            <a:r>
              <a:rPr lang="tr-TR" sz="1900" b="1" dirty="0" smtClean="0"/>
              <a:t>Davranış </a:t>
            </a:r>
            <a:r>
              <a:rPr lang="tr-TR" sz="1900" b="1" dirty="0"/>
              <a:t>sorunları </a:t>
            </a:r>
          </a:p>
          <a:p>
            <a:pPr marL="342900" indent="-342900">
              <a:buFont typeface="Arial" panose="020B0604020202020204" pitchFamily="34" charset="0"/>
              <a:buChar char="•"/>
            </a:pPr>
            <a:r>
              <a:rPr lang="tr-TR" sz="1900" b="1" dirty="0" smtClean="0"/>
              <a:t>Aşırı </a:t>
            </a:r>
            <a:r>
              <a:rPr lang="tr-TR" sz="1900" b="1" dirty="0"/>
              <a:t>hareketlilik ve/ veya dikkatini toplamada güçlük </a:t>
            </a:r>
            <a:endParaRPr lang="tr-TR" sz="1900" dirty="0" smtClean="0"/>
          </a:p>
          <a:p>
            <a:pPr marL="342900" indent="-342900">
              <a:buFont typeface="Arial" panose="020B0604020202020204" pitchFamily="34" charset="0"/>
              <a:buChar char="•"/>
            </a:pPr>
            <a:r>
              <a:rPr lang="tr-TR" sz="1900" b="1" dirty="0" smtClean="0"/>
              <a:t>Anne/ babanın/büyüten kişilerin eğitim düzeyinin düşük olması </a:t>
            </a:r>
            <a:endParaRPr lang="tr-TR" sz="1900" dirty="0" smtClean="0"/>
          </a:p>
          <a:p>
            <a:pPr marL="342900" indent="-342900">
              <a:buFont typeface="Arial" panose="020B0604020202020204" pitchFamily="34" charset="0"/>
              <a:buChar char="•"/>
            </a:pPr>
            <a:r>
              <a:rPr lang="tr-TR" sz="1900" b="1" dirty="0" smtClean="0"/>
              <a:t>Günlük </a:t>
            </a:r>
            <a:r>
              <a:rPr lang="tr-TR" sz="1900" b="1" dirty="0"/>
              <a:t>ya da mevsimlik </a:t>
            </a:r>
            <a:r>
              <a:rPr lang="tr-TR" sz="1900" b="1" dirty="0" smtClean="0"/>
              <a:t>işlerde çalışan ebeveynler </a:t>
            </a:r>
          </a:p>
          <a:p>
            <a:pPr marL="342900" indent="-342900">
              <a:buFont typeface="Arial" panose="020B0604020202020204" pitchFamily="34" charset="0"/>
              <a:buChar char="•"/>
            </a:pPr>
            <a:r>
              <a:rPr lang="tr-TR" sz="1900" b="1" dirty="0"/>
              <a:t>Kalabalık ve çok çocuklu aileler</a:t>
            </a:r>
          </a:p>
          <a:p>
            <a:pPr marL="342900" indent="-342900">
              <a:buFont typeface="Arial" panose="020B0604020202020204" pitchFamily="34" charset="0"/>
              <a:buChar char="•"/>
            </a:pPr>
            <a:endParaRPr lang="tr-TR" sz="1900" dirty="0"/>
          </a:p>
        </p:txBody>
      </p:sp>
      <p:sp>
        <p:nvSpPr>
          <p:cNvPr id="11" name="Dikdörtgen 10"/>
          <p:cNvSpPr/>
          <p:nvPr/>
        </p:nvSpPr>
        <p:spPr>
          <a:xfrm>
            <a:off x="798284" y="5233410"/>
            <a:ext cx="11232000" cy="646331"/>
          </a:xfrm>
          <a:prstGeom prst="rect">
            <a:avLst/>
          </a:prstGeom>
        </p:spPr>
        <p:txBody>
          <a:bodyPr wrap="square">
            <a:spAutoFit/>
          </a:bodyPr>
          <a:lstStyle/>
          <a:p>
            <a:pPr marL="285750" indent="-285750" algn="ctr" fontAlgn="t">
              <a:buFont typeface="Arial" panose="020B0604020202020204" pitchFamily="34" charset="0"/>
              <a:buChar char="•"/>
            </a:pPr>
            <a:r>
              <a:rPr lang="tr-TR" b="1" dirty="0" smtClean="0"/>
              <a:t>Etkili </a:t>
            </a:r>
            <a:r>
              <a:rPr lang="tr-TR" b="1" dirty="0"/>
              <a:t>ebeveynlik becerileri kursu düzenleyiniz. </a:t>
            </a:r>
            <a:endParaRPr lang="tr-TR" b="1" dirty="0" smtClean="0"/>
          </a:p>
          <a:p>
            <a:pPr marL="285750" indent="-285750" algn="ctr" fontAlgn="t">
              <a:buFont typeface="Arial" panose="020B0604020202020204" pitchFamily="34" charset="0"/>
              <a:buChar char="•"/>
            </a:pPr>
            <a:r>
              <a:rPr lang="tr-TR" b="1" dirty="0" smtClean="0"/>
              <a:t>Ailesine Bilgi Notu 3’ü gerekliyse Bilgi Notu 4’ü veriniz. </a:t>
            </a:r>
            <a:endParaRPr lang="tr-TR" b="1" dirty="0"/>
          </a:p>
        </p:txBody>
      </p:sp>
    </p:spTree>
    <p:extLst>
      <p:ext uri="{BB962C8B-B14F-4D97-AF65-F5344CB8AC3E}">
        <p14:creationId xmlns:p14="http://schemas.microsoft.com/office/powerpoint/2010/main" val="1121322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smtClean="0"/>
              <a:t>Devamsızlık Durumu Risk Göstergeleri</a:t>
            </a:r>
            <a:endParaRPr lang="tr-TR" b="1" dirty="0"/>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4037796"/>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344700"/>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938992"/>
          </a:xfrm>
          <a:prstGeom prst="rect">
            <a:avLst/>
          </a:prstGeom>
        </p:spPr>
        <p:txBody>
          <a:bodyPr wrap="square" numCol="3">
            <a:spAutoFit/>
          </a:bodyPr>
          <a:lstStyle/>
          <a:p>
            <a:pPr marL="342900" indent="-342900">
              <a:buFont typeface="Arial" panose="020B0604020202020204" pitchFamily="34" charset="0"/>
              <a:buChar char="•"/>
            </a:pPr>
            <a:r>
              <a:rPr lang="tr-TR" sz="2000" b="1" dirty="0"/>
              <a:t>Geçmiş devamsızlık </a:t>
            </a:r>
            <a:endParaRPr lang="tr-TR" sz="2000" dirty="0"/>
          </a:p>
          <a:p>
            <a:pPr marL="342900" indent="-342900">
              <a:buFont typeface="Arial" panose="020B0604020202020204" pitchFamily="34" charset="0"/>
              <a:buChar char="•"/>
            </a:pPr>
            <a:r>
              <a:rPr lang="tr-TR" sz="2000" b="1" dirty="0"/>
              <a:t>Düşük akademik başarı </a:t>
            </a:r>
            <a:endParaRPr lang="tr-TR" sz="2000" dirty="0"/>
          </a:p>
          <a:p>
            <a:pPr marL="342900" indent="-342900">
              <a:buFont typeface="Arial" panose="020B0604020202020204" pitchFamily="34" charset="0"/>
              <a:buChar char="•"/>
            </a:pPr>
            <a:r>
              <a:rPr lang="tr-TR" sz="2000" b="1" dirty="0"/>
              <a:t>Öğretmenleri sevmeme </a:t>
            </a:r>
            <a:endParaRPr lang="tr-TR" sz="2000" dirty="0"/>
          </a:p>
          <a:p>
            <a:pPr marL="342900" indent="-342900">
              <a:buFont typeface="Arial" panose="020B0604020202020204" pitchFamily="34" charset="0"/>
              <a:buChar char="•"/>
            </a:pPr>
            <a:r>
              <a:rPr lang="tr-TR" sz="2000" b="1" dirty="0"/>
              <a:t>Çocuğun eğitime karşı olumsuz tutumu </a:t>
            </a:r>
            <a:endParaRPr lang="tr-TR" sz="2000" dirty="0"/>
          </a:p>
          <a:p>
            <a:pPr marL="342900" indent="-342900">
              <a:buFont typeface="Arial" panose="020B0604020202020204" pitchFamily="34" charset="0"/>
              <a:buChar char="•"/>
            </a:pPr>
            <a:r>
              <a:rPr lang="tr-TR" sz="2000" b="1" dirty="0"/>
              <a:t>Okula aidiyet duygusunun düşüklüğü </a:t>
            </a:r>
            <a:endParaRPr lang="tr-TR" sz="2000" dirty="0"/>
          </a:p>
          <a:p>
            <a:pPr marL="342900" indent="-342900">
              <a:buFont typeface="Arial" panose="020B0604020202020204" pitchFamily="34" charset="0"/>
              <a:buChar char="•"/>
            </a:pPr>
            <a:r>
              <a:rPr lang="tr-TR" sz="2000" b="1" dirty="0"/>
              <a:t>Düşük geçmiş akademik başarı </a:t>
            </a:r>
            <a:endParaRPr lang="tr-TR" sz="2000" dirty="0"/>
          </a:p>
          <a:p>
            <a:pPr marL="342900" indent="-342900">
              <a:buFont typeface="Arial" panose="020B0604020202020204" pitchFamily="34" charset="0"/>
              <a:buChar char="•"/>
            </a:pPr>
            <a:r>
              <a:rPr lang="tr-TR" sz="2000" b="1" dirty="0"/>
              <a:t>Aşırı hareketlilik </a:t>
            </a:r>
            <a:endParaRPr lang="tr-TR" sz="2000" dirty="0"/>
          </a:p>
          <a:p>
            <a:pPr marL="342900" indent="-342900">
              <a:buFont typeface="Arial" panose="020B0604020202020204" pitchFamily="34" charset="0"/>
              <a:buChar char="•"/>
            </a:pPr>
            <a:r>
              <a:rPr lang="tr-TR" sz="2000" b="1" dirty="0"/>
              <a:t>Psikolojik sorunlar </a:t>
            </a:r>
            <a:endParaRPr lang="tr-TR" sz="2000" dirty="0"/>
          </a:p>
          <a:p>
            <a:pPr marL="342900" indent="-342900">
              <a:buFont typeface="Arial" panose="020B0604020202020204" pitchFamily="34" charset="0"/>
              <a:buChar char="•"/>
            </a:pPr>
            <a:r>
              <a:rPr lang="tr-TR" sz="2000" b="1" dirty="0"/>
              <a:t>Davranış sorunları </a:t>
            </a:r>
            <a:endParaRPr lang="tr-TR" sz="2000" dirty="0"/>
          </a:p>
          <a:p>
            <a:pPr marL="342900" indent="-342900">
              <a:buFont typeface="Arial" panose="020B0604020202020204" pitchFamily="34" charset="0"/>
              <a:buChar char="•"/>
            </a:pPr>
            <a:r>
              <a:rPr lang="fi-FI" sz="2000" b="1" dirty="0"/>
              <a:t>Velinin eğitime karşı ilgisiz tutumu </a:t>
            </a:r>
            <a:endParaRPr lang="fi-FI" sz="2000" dirty="0"/>
          </a:p>
          <a:p>
            <a:pPr marL="342900" indent="-342900">
              <a:buFont typeface="Arial" panose="020B0604020202020204" pitchFamily="34" charset="0"/>
              <a:buChar char="•"/>
            </a:pPr>
            <a:r>
              <a:rPr lang="tr-TR" sz="2000" b="1" dirty="0"/>
              <a:t>Uyum ve davranış sorunu olan arkadaşlarının olması</a:t>
            </a:r>
            <a:endParaRPr lang="tr-TR" sz="2000" dirty="0"/>
          </a:p>
        </p:txBody>
      </p:sp>
      <p:sp>
        <p:nvSpPr>
          <p:cNvPr id="11" name="Dikdörtgen 10"/>
          <p:cNvSpPr/>
          <p:nvPr/>
        </p:nvSpPr>
        <p:spPr>
          <a:xfrm>
            <a:off x="960000" y="5063313"/>
            <a:ext cx="11232000" cy="1754326"/>
          </a:xfrm>
          <a:prstGeom prst="rect">
            <a:avLst/>
          </a:prstGeom>
        </p:spPr>
        <p:txBody>
          <a:bodyPr wrap="square">
            <a:spAutoFit/>
          </a:bodyPr>
          <a:lstStyle/>
          <a:p>
            <a:pPr marL="285750" indent="-285750" algn="ctr" fontAlgn="t">
              <a:buFont typeface="Arial" panose="020B0604020202020204" pitchFamily="34" charset="0"/>
              <a:buChar char="•"/>
            </a:pPr>
            <a:r>
              <a:rPr lang="tr-TR" b="1" dirty="0" smtClean="0"/>
              <a:t>Devamsızlığı </a:t>
            </a:r>
            <a:r>
              <a:rPr lang="tr-TR" b="1" dirty="0"/>
              <a:t>yakından takip ediniz. </a:t>
            </a:r>
          </a:p>
          <a:p>
            <a:pPr marL="285750" indent="-285750" algn="ctr" fontAlgn="t">
              <a:buFont typeface="Arial" panose="020B0604020202020204" pitchFamily="34" charset="0"/>
              <a:buChar char="•"/>
            </a:pPr>
            <a:r>
              <a:rPr lang="tr-TR" b="1" dirty="0" smtClean="0"/>
              <a:t>Çocuğa </a:t>
            </a:r>
            <a:r>
              <a:rPr lang="tr-TR" b="1" dirty="0"/>
              <a:t>okuldaki durumu hakkında düzenli geribildirim veriniz. </a:t>
            </a:r>
          </a:p>
          <a:p>
            <a:pPr marL="285750" indent="-285750" algn="ctr" fontAlgn="t">
              <a:buFont typeface="Arial" panose="020B0604020202020204" pitchFamily="34" charset="0"/>
              <a:buChar char="•"/>
            </a:pPr>
            <a:r>
              <a:rPr lang="tr-TR" b="1" dirty="0" smtClean="0"/>
              <a:t>Sorun </a:t>
            </a:r>
            <a:r>
              <a:rPr lang="tr-TR" b="1" dirty="0"/>
              <a:t>çözmeyi öğretiniz. </a:t>
            </a:r>
          </a:p>
          <a:p>
            <a:pPr marL="285750" indent="-285750" algn="ctr" fontAlgn="t">
              <a:buFont typeface="Arial" panose="020B0604020202020204" pitchFamily="34" charset="0"/>
              <a:buChar char="•"/>
            </a:pPr>
            <a:r>
              <a:rPr lang="tr-TR" b="1" dirty="0" smtClean="0"/>
              <a:t>Akran </a:t>
            </a:r>
            <a:r>
              <a:rPr lang="tr-TR" b="1" dirty="0"/>
              <a:t>desteği sağlayınız.</a:t>
            </a:r>
          </a:p>
          <a:p>
            <a:pPr marL="285750" indent="-285750" algn="ctr" fontAlgn="t">
              <a:buFont typeface="Arial" panose="020B0604020202020204" pitchFamily="34" charset="0"/>
              <a:buChar char="•"/>
            </a:pPr>
            <a:r>
              <a:rPr lang="tr-TR" b="1" dirty="0" smtClean="0"/>
              <a:t>Okul </a:t>
            </a:r>
            <a:r>
              <a:rPr lang="tr-TR" b="1" dirty="0"/>
              <a:t>PDR servisine yönlendiriniz.</a:t>
            </a:r>
          </a:p>
          <a:p>
            <a:pPr marL="285750" indent="-285750" algn="ctr" fontAlgn="t">
              <a:buFont typeface="Arial" panose="020B0604020202020204" pitchFamily="34" charset="0"/>
              <a:buChar char="•"/>
            </a:pPr>
            <a:r>
              <a:rPr lang="tr-TR" b="1" dirty="0" smtClean="0"/>
              <a:t>Grup </a:t>
            </a:r>
            <a:r>
              <a:rPr lang="tr-TR" b="1" dirty="0"/>
              <a:t>Rehberliği/ Grupla Psikolojik danışma</a:t>
            </a:r>
          </a:p>
        </p:txBody>
      </p:sp>
    </p:spTree>
    <p:extLst>
      <p:ext uri="{BB962C8B-B14F-4D97-AF65-F5344CB8AC3E}">
        <p14:creationId xmlns:p14="http://schemas.microsoft.com/office/powerpoint/2010/main" val="1094858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Velinin Eğitime </a:t>
            </a:r>
            <a:r>
              <a:rPr lang="tr-TR" b="1" dirty="0" smtClean="0"/>
              <a:t>Katılım Durumu </a:t>
            </a:r>
            <a:r>
              <a:rPr lang="tr-TR" b="1" dirty="0"/>
              <a:t>Risk Göstergeleri</a:t>
            </a:r>
            <a:r>
              <a:rPr lang="tr-TR" b="1" dirty="0" smtClean="0"/>
              <a:t> </a:t>
            </a:r>
            <a:endParaRPr lang="tr-TR" b="1" dirty="0"/>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913812"/>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220716"/>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815882"/>
          </a:xfrm>
          <a:prstGeom prst="rect">
            <a:avLst/>
          </a:prstGeom>
        </p:spPr>
        <p:txBody>
          <a:bodyPr wrap="square" numCol="3">
            <a:spAutoFit/>
          </a:bodyPr>
          <a:lstStyle/>
          <a:p>
            <a:pPr marL="285750" indent="-285750">
              <a:buFont typeface="Arial" panose="020B0604020202020204" pitchFamily="34" charset="0"/>
              <a:buChar char="•"/>
            </a:pPr>
            <a:r>
              <a:rPr lang="tr-TR" sz="1600" b="1" dirty="0"/>
              <a:t>Boşanmış, parçalanmış, birden fazla evlilik içeren ailelerin çocukları </a:t>
            </a:r>
            <a:endParaRPr lang="tr-TR" sz="1600" dirty="0"/>
          </a:p>
          <a:p>
            <a:pPr marL="285750" indent="-285750">
              <a:buFont typeface="Arial" panose="020B0604020202020204" pitchFamily="34" charset="0"/>
              <a:buChar char="•"/>
            </a:pPr>
            <a:r>
              <a:rPr lang="tr-TR" sz="1600" b="1" dirty="0"/>
              <a:t>Ailede kanun ile ihtilaf halinde bireylerin varlığı </a:t>
            </a:r>
            <a:endParaRPr lang="tr-TR" sz="1600" dirty="0"/>
          </a:p>
          <a:p>
            <a:pPr marL="285750" indent="-285750">
              <a:buFont typeface="Arial" panose="020B0604020202020204" pitchFamily="34" charset="0"/>
              <a:buChar char="•"/>
            </a:pPr>
            <a:r>
              <a:rPr lang="tr-TR" sz="1600" b="1" dirty="0"/>
              <a:t>Ailede madde kullanımı olması </a:t>
            </a:r>
            <a:endParaRPr lang="tr-TR" sz="1600" dirty="0"/>
          </a:p>
          <a:p>
            <a:pPr marL="285750" indent="-285750">
              <a:buFont typeface="Arial" panose="020B0604020202020204" pitchFamily="34" charset="0"/>
              <a:buChar char="•"/>
            </a:pPr>
            <a:r>
              <a:rPr lang="tr-TR" sz="1600" b="1" dirty="0"/>
              <a:t>Veli desteğinin yetersiz olması </a:t>
            </a:r>
            <a:endParaRPr lang="tr-TR" sz="1600" dirty="0"/>
          </a:p>
          <a:p>
            <a:pPr marL="285750" indent="-285750">
              <a:buFont typeface="Arial" panose="020B0604020202020204" pitchFamily="34" charset="0"/>
              <a:buChar char="•"/>
            </a:pPr>
            <a:r>
              <a:rPr lang="tr-TR" sz="1600" b="1" dirty="0"/>
              <a:t>Aile içi çatışma ve şiddet </a:t>
            </a:r>
            <a:endParaRPr lang="tr-TR" sz="1600" dirty="0"/>
          </a:p>
          <a:p>
            <a:pPr marL="285750" indent="-285750">
              <a:buFont typeface="Arial" panose="020B0604020202020204" pitchFamily="34" charset="0"/>
              <a:buChar char="•"/>
            </a:pPr>
            <a:r>
              <a:rPr lang="tr-TR" sz="1600" b="1" dirty="0"/>
              <a:t>Çocuğun eğitime karşı olumsuz tutumu </a:t>
            </a:r>
            <a:endParaRPr lang="tr-TR" sz="1600" dirty="0"/>
          </a:p>
          <a:p>
            <a:pPr marL="285750" indent="-285750">
              <a:buFont typeface="Arial" panose="020B0604020202020204" pitchFamily="34" charset="0"/>
              <a:buChar char="•"/>
            </a:pPr>
            <a:r>
              <a:rPr lang="tr-TR" sz="1600" b="1" dirty="0"/>
              <a:t>Başarısızlık korkusu/Baskın ebeveynler </a:t>
            </a:r>
            <a:endParaRPr lang="tr-TR" sz="1600" dirty="0"/>
          </a:p>
          <a:p>
            <a:pPr marL="285750" indent="-285750">
              <a:buFont typeface="Arial" panose="020B0604020202020204" pitchFamily="34" charset="0"/>
              <a:buChar char="•"/>
            </a:pPr>
            <a:r>
              <a:rPr lang="tr-TR" sz="1600" b="1" dirty="0"/>
              <a:t>Çocuğun ağabey ya da ablasının okulu terk etmiş olması </a:t>
            </a:r>
            <a:endParaRPr lang="tr-TR" sz="1600" dirty="0"/>
          </a:p>
          <a:p>
            <a:pPr marL="285750" indent="-285750">
              <a:buFont typeface="Arial" panose="020B0604020202020204" pitchFamily="34" charset="0"/>
              <a:buChar char="•"/>
            </a:pPr>
            <a:r>
              <a:rPr lang="tr-TR" sz="1600" b="1" dirty="0"/>
              <a:t>Velinin eğitime karşı ilgisiz tutumu </a:t>
            </a:r>
            <a:endParaRPr lang="tr-TR" sz="1600" dirty="0"/>
          </a:p>
          <a:p>
            <a:pPr marL="285750" indent="-285750">
              <a:buFont typeface="Arial" panose="020B0604020202020204" pitchFamily="34" charset="0"/>
              <a:buChar char="•"/>
            </a:pPr>
            <a:r>
              <a:rPr lang="tr-TR" sz="1600" b="1" dirty="0"/>
              <a:t>Anne/ babanın/çocuğu büyüten kişilerin eğitim düzeyinin düşük olması</a:t>
            </a:r>
            <a:endParaRPr lang="tr-TR" sz="1600" dirty="0">
              <a:solidFill>
                <a:srgbClr val="C00000"/>
              </a:solidFill>
            </a:endParaRPr>
          </a:p>
          <a:p>
            <a:pPr marL="285750" indent="-285750" fontAlgn="t">
              <a:buFont typeface="Arial" panose="020B0604020202020204" pitchFamily="34" charset="0"/>
              <a:buChar char="•"/>
            </a:pPr>
            <a:endParaRPr lang="tr-TR" sz="1600" dirty="0"/>
          </a:p>
        </p:txBody>
      </p:sp>
      <p:sp>
        <p:nvSpPr>
          <p:cNvPr id="11" name="Dikdörtgen 10"/>
          <p:cNvSpPr/>
          <p:nvPr/>
        </p:nvSpPr>
        <p:spPr>
          <a:xfrm>
            <a:off x="798284" y="5194075"/>
            <a:ext cx="11232000" cy="1754326"/>
          </a:xfrm>
          <a:prstGeom prst="rect">
            <a:avLst/>
          </a:prstGeom>
        </p:spPr>
        <p:txBody>
          <a:bodyPr wrap="square">
            <a:spAutoFit/>
          </a:bodyPr>
          <a:lstStyle/>
          <a:p>
            <a:pPr marL="285750" indent="-285750" algn="ctr" fontAlgn="t">
              <a:buFont typeface="Arial" panose="020B0604020202020204" pitchFamily="34" charset="0"/>
              <a:buChar char="•"/>
            </a:pPr>
            <a:r>
              <a:rPr lang="tr-TR" b="1" dirty="0" smtClean="0"/>
              <a:t>Veli </a:t>
            </a:r>
            <a:r>
              <a:rPr lang="tr-TR" b="1" dirty="0"/>
              <a:t>ile düzenli aralıklarla görüşünüz. </a:t>
            </a:r>
          </a:p>
          <a:p>
            <a:pPr marL="285750" indent="-285750" algn="ctr" fontAlgn="t">
              <a:buFont typeface="Arial" panose="020B0604020202020204" pitchFamily="34" charset="0"/>
              <a:buChar char="•"/>
            </a:pPr>
            <a:r>
              <a:rPr lang="tr-TR" b="1" dirty="0" smtClean="0"/>
              <a:t>Velinin </a:t>
            </a:r>
            <a:r>
              <a:rPr lang="tr-TR" b="1" dirty="0"/>
              <a:t>çocuğun eğitimiyle ilgilenmesini sağlayın. </a:t>
            </a:r>
          </a:p>
          <a:p>
            <a:pPr marL="285750" indent="-285750" algn="ctr" fontAlgn="t">
              <a:buFont typeface="Arial" panose="020B0604020202020204" pitchFamily="34" charset="0"/>
              <a:buChar char="•"/>
            </a:pPr>
            <a:r>
              <a:rPr lang="tr-TR" b="1" dirty="0" smtClean="0"/>
              <a:t>Eğitimin önemiyle ilgili bir veli bilgilendirme görüşmesi yapınız. </a:t>
            </a:r>
          </a:p>
          <a:p>
            <a:pPr marL="285750" indent="-285750" algn="ctr" fontAlgn="t">
              <a:buFont typeface="Arial" panose="020B0604020202020204" pitchFamily="34" charset="0"/>
              <a:buChar char="•"/>
            </a:pPr>
            <a:r>
              <a:rPr lang="tr-TR" b="1" dirty="0" smtClean="0"/>
              <a:t>Ailesine Bilgi Notu 2’yi gerekliyse Bilgi Notu 1’i veriniz. </a:t>
            </a:r>
          </a:p>
          <a:p>
            <a:pPr marL="285750" indent="-285750" algn="ctr" fontAlgn="t">
              <a:buFont typeface="Arial" panose="020B0604020202020204" pitchFamily="34" charset="0"/>
              <a:buChar char="•"/>
            </a:pPr>
            <a:r>
              <a:rPr lang="tr-TR" b="1" dirty="0"/>
              <a:t>Okul PDR servisine yönlendiriniz.</a:t>
            </a:r>
          </a:p>
          <a:p>
            <a:pPr marL="285750" indent="-285750" algn="ctr" fontAlgn="t">
              <a:buFont typeface="Arial" panose="020B0604020202020204" pitchFamily="34" charset="0"/>
              <a:buChar char="•"/>
            </a:pPr>
            <a:endParaRPr lang="tr-TR" b="1" dirty="0"/>
          </a:p>
        </p:txBody>
      </p:sp>
    </p:spTree>
    <p:extLst>
      <p:ext uri="{BB962C8B-B14F-4D97-AF65-F5344CB8AC3E}">
        <p14:creationId xmlns:p14="http://schemas.microsoft.com/office/powerpoint/2010/main" val="3442117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Ekonomik Destek </a:t>
            </a:r>
            <a:br>
              <a:rPr lang="tr-TR" b="1" dirty="0"/>
            </a:br>
            <a:r>
              <a:rPr lang="tr-TR" b="1" dirty="0"/>
              <a:t>Risk 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631216"/>
          </a:xfrm>
          <a:prstGeom prst="rect">
            <a:avLst/>
          </a:prstGeom>
        </p:spPr>
        <p:txBody>
          <a:bodyPr wrap="square" numCol="3">
            <a:spAutoFit/>
          </a:bodyPr>
          <a:lstStyle/>
          <a:p>
            <a:pPr marL="342900" indent="-342900">
              <a:buFont typeface="Arial" panose="020B0604020202020204" pitchFamily="34" charset="0"/>
              <a:buChar char="•"/>
            </a:pPr>
            <a:r>
              <a:rPr lang="tr-TR" sz="2000" b="1" dirty="0"/>
              <a:t>Ekonomik zorluk </a:t>
            </a:r>
            <a:endParaRPr lang="tr-TR" sz="2000" dirty="0"/>
          </a:p>
          <a:p>
            <a:pPr marL="342900" indent="-342900">
              <a:buFont typeface="Arial" panose="020B0604020202020204" pitchFamily="34" charset="0"/>
              <a:buChar char="•"/>
            </a:pPr>
            <a:r>
              <a:rPr lang="tr-TR" sz="2000" b="1" dirty="0"/>
              <a:t>Günlük ya da mevsimlik işlerde çalışan ebeveynler </a:t>
            </a:r>
            <a:endParaRPr lang="tr-TR" sz="2000" dirty="0"/>
          </a:p>
          <a:p>
            <a:pPr marL="342900" indent="-342900">
              <a:buFont typeface="Arial" panose="020B0604020202020204" pitchFamily="34" charset="0"/>
              <a:buChar char="•"/>
            </a:pPr>
            <a:r>
              <a:rPr lang="tr-TR" sz="2000" b="1" dirty="0"/>
              <a:t>Çocuğun çalışması </a:t>
            </a:r>
            <a:endParaRPr lang="tr-TR" sz="2000" dirty="0"/>
          </a:p>
          <a:p>
            <a:pPr marL="342900" indent="-342900">
              <a:buFont typeface="Arial" panose="020B0604020202020204" pitchFamily="34" charset="0"/>
              <a:buChar char="•"/>
            </a:pPr>
            <a:r>
              <a:rPr lang="tr-TR" sz="2000" b="1" dirty="0"/>
              <a:t>Göç alan yoksul mahallelerde oturmak </a:t>
            </a:r>
            <a:endParaRPr lang="tr-TR" sz="2000" dirty="0"/>
          </a:p>
          <a:p>
            <a:pPr marL="342900" indent="-342900">
              <a:buFont typeface="Arial" panose="020B0604020202020204" pitchFamily="34" charset="0"/>
              <a:buChar char="•"/>
            </a:pPr>
            <a:r>
              <a:rPr lang="tr-TR" sz="2000" b="1" dirty="0"/>
              <a:t>Okula ulaşım zorluğu </a:t>
            </a:r>
            <a:endParaRPr lang="tr-TR" sz="2000" dirty="0"/>
          </a:p>
          <a:p>
            <a:pPr marL="342900" indent="-342900">
              <a:buFont typeface="Arial" panose="020B0604020202020204" pitchFamily="34" charset="0"/>
              <a:buChar char="•"/>
            </a:pPr>
            <a:r>
              <a:rPr lang="tr-TR" sz="2000" b="1" dirty="0"/>
              <a:t>Evde yeterli oda olmaması </a:t>
            </a:r>
            <a:endParaRPr lang="tr-TR" sz="2000" dirty="0"/>
          </a:p>
          <a:p>
            <a:pPr marL="342900" indent="-342900">
              <a:buFont typeface="Arial" panose="020B0604020202020204" pitchFamily="34" charset="0"/>
              <a:buChar char="•"/>
            </a:pPr>
            <a:r>
              <a:rPr lang="tr-TR" sz="2000" b="1" dirty="0"/>
              <a:t>Kalabalık ve çok çocuklu aileler </a:t>
            </a:r>
            <a:endParaRPr lang="tr-TR" sz="2000" dirty="0"/>
          </a:p>
          <a:p>
            <a:pPr marL="342900" indent="-342900">
              <a:buFont typeface="Arial" panose="020B0604020202020204" pitchFamily="34" charset="0"/>
              <a:buChar char="•"/>
            </a:pPr>
            <a:r>
              <a:rPr lang="tr-TR" sz="2000" b="1" dirty="0"/>
              <a:t>Velinin bir kurumdan yardım alması </a:t>
            </a:r>
            <a:endParaRPr lang="tr-TR" sz="2000" dirty="0"/>
          </a:p>
          <a:p>
            <a:pPr marL="342900" indent="-342900">
              <a:buFont typeface="Arial" panose="020B0604020202020204" pitchFamily="34" charset="0"/>
              <a:buChar char="•"/>
            </a:pPr>
            <a:r>
              <a:rPr lang="tr-TR" sz="2000" b="1" dirty="0"/>
              <a:t>Çocuğun ağabey ya da ablasının okulu terk etmiş olması</a:t>
            </a:r>
            <a:endParaRPr lang="tr-TR" sz="2000" dirty="0"/>
          </a:p>
        </p:txBody>
      </p:sp>
      <p:sp>
        <p:nvSpPr>
          <p:cNvPr id="11" name="Dikdörtgen 10"/>
          <p:cNvSpPr/>
          <p:nvPr/>
        </p:nvSpPr>
        <p:spPr>
          <a:xfrm>
            <a:off x="798284" y="5122888"/>
            <a:ext cx="11232000" cy="1200329"/>
          </a:xfrm>
          <a:prstGeom prst="rect">
            <a:avLst/>
          </a:prstGeom>
        </p:spPr>
        <p:txBody>
          <a:bodyPr wrap="square">
            <a:spAutoFit/>
          </a:bodyPr>
          <a:lstStyle/>
          <a:p>
            <a:pPr marL="285750" indent="-285750" algn="ctr" fontAlgn="t">
              <a:buFont typeface="Arial" panose="020B0604020202020204" pitchFamily="34" charset="0"/>
              <a:buChar char="•"/>
            </a:pPr>
            <a:r>
              <a:rPr lang="tr-TR" b="1" dirty="0" smtClean="0"/>
              <a:t>Durum </a:t>
            </a:r>
            <a:r>
              <a:rPr lang="tr-TR" b="1" dirty="0"/>
              <a:t>saptamasını yapınız. </a:t>
            </a:r>
          </a:p>
          <a:p>
            <a:pPr marL="285750" indent="-285750" algn="ctr" fontAlgn="t">
              <a:buFont typeface="Arial" panose="020B0604020202020204" pitchFamily="34" charset="0"/>
              <a:buChar char="•"/>
            </a:pPr>
            <a:r>
              <a:rPr lang="tr-TR" b="1" dirty="0" smtClean="0"/>
              <a:t>Uygun </a:t>
            </a:r>
            <a:r>
              <a:rPr lang="tr-TR" b="1" dirty="0"/>
              <a:t>ekonomik desteğin sağlanması hususunda ilgili kurumlara yönlendirme yapınız.</a:t>
            </a:r>
          </a:p>
          <a:p>
            <a:pPr marL="285750" indent="-285750" algn="ctr" fontAlgn="t">
              <a:buFont typeface="Arial" panose="020B0604020202020204" pitchFamily="34" charset="0"/>
              <a:buChar char="•"/>
            </a:pPr>
            <a:r>
              <a:rPr lang="tr-TR" b="1" dirty="0" smtClean="0"/>
              <a:t>Destek </a:t>
            </a:r>
            <a:r>
              <a:rPr lang="tr-TR" b="1" dirty="0"/>
              <a:t>sonrası çocuğun okula devamını denetleyiniz. </a:t>
            </a:r>
          </a:p>
          <a:p>
            <a:pPr marL="285750" indent="-285750" algn="ctr" fontAlgn="t">
              <a:buFont typeface="Arial" panose="020B0604020202020204" pitchFamily="34" charset="0"/>
              <a:buChar char="•"/>
            </a:pPr>
            <a:r>
              <a:rPr lang="tr-TR" b="1" dirty="0" smtClean="0"/>
              <a:t>Ailesine </a:t>
            </a:r>
            <a:r>
              <a:rPr lang="tr-TR" b="1" dirty="0"/>
              <a:t>Bilgi Notu 1’i veriniz. </a:t>
            </a:r>
          </a:p>
        </p:txBody>
      </p:sp>
    </p:spTree>
    <p:extLst>
      <p:ext uri="{BB962C8B-B14F-4D97-AF65-F5344CB8AC3E}">
        <p14:creationId xmlns:p14="http://schemas.microsoft.com/office/powerpoint/2010/main" val="396543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Okullar İçin Yol Haritası</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aphicFrame>
        <p:nvGraphicFramePr>
          <p:cNvPr id="5" name="Diyagram 4"/>
          <p:cNvGraphicFramePr/>
          <p:nvPr>
            <p:extLst>
              <p:ext uri="{D42A27DB-BD31-4B8C-83A1-F6EECF244321}">
                <p14:modId xmlns:p14="http://schemas.microsoft.com/office/powerpoint/2010/main" val="3337090858"/>
              </p:ext>
            </p:extLst>
          </p:nvPr>
        </p:nvGraphicFramePr>
        <p:xfrm>
          <a:off x="1163526" y="2177143"/>
          <a:ext cx="10230187" cy="4475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1912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dirty="0"/>
              <a:t>Ailevi Sorunlarda Destek </a:t>
            </a:r>
            <a:r>
              <a:rPr lang="tr-TR" dirty="0" smtClean="0"/>
              <a:t>Durumu</a:t>
            </a:r>
            <a:r>
              <a:rPr lang="tr-TR" dirty="0"/>
              <a:t/>
            </a:r>
            <a:br>
              <a:rPr lang="tr-TR" dirty="0"/>
            </a:br>
            <a:r>
              <a:rPr lang="tr-TR" b="1" dirty="0" smtClean="0"/>
              <a:t>Risk </a:t>
            </a:r>
            <a:r>
              <a:rPr lang="tr-TR" b="1" dirty="0"/>
              <a:t>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dirty="0"/>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631216"/>
          </a:xfrm>
          <a:prstGeom prst="rect">
            <a:avLst/>
          </a:prstGeom>
        </p:spPr>
        <p:txBody>
          <a:bodyPr wrap="square" numCol="3">
            <a:spAutoFit/>
          </a:bodyPr>
          <a:lstStyle/>
          <a:p>
            <a:pPr marL="342900" indent="-342900">
              <a:buFont typeface="Arial" panose="020B0604020202020204" pitchFamily="34" charset="0"/>
              <a:buChar char="•"/>
            </a:pPr>
            <a:r>
              <a:rPr lang="tr-TR" sz="2000" b="1" dirty="0"/>
              <a:t>Ebeveyn bakımından yoksun olmak </a:t>
            </a:r>
            <a:endParaRPr lang="tr-TR" sz="2000" dirty="0"/>
          </a:p>
          <a:p>
            <a:pPr marL="342900" indent="-342900">
              <a:buFont typeface="Arial" panose="020B0604020202020204" pitchFamily="34" charset="0"/>
              <a:buChar char="•"/>
            </a:pPr>
            <a:r>
              <a:rPr lang="tr-TR" sz="2000" b="1" dirty="0"/>
              <a:t>Boşanmış, parçalanmış, birden fazla evlilik içeren ailelerin çocukları </a:t>
            </a:r>
            <a:endParaRPr lang="tr-TR" sz="2000" dirty="0"/>
          </a:p>
          <a:p>
            <a:pPr marL="342900" indent="-342900">
              <a:buFont typeface="Arial" panose="020B0604020202020204" pitchFamily="34" charset="0"/>
              <a:buChar char="•"/>
            </a:pPr>
            <a:r>
              <a:rPr lang="tr-TR" sz="2000" b="1" dirty="0"/>
              <a:t>Kalabalık ve çok çocuklu aileler </a:t>
            </a:r>
            <a:endParaRPr lang="tr-TR" sz="2000" dirty="0"/>
          </a:p>
          <a:p>
            <a:pPr marL="342900" indent="-342900">
              <a:buFont typeface="Arial" panose="020B0604020202020204" pitchFamily="34" charset="0"/>
              <a:buChar char="•"/>
            </a:pPr>
            <a:r>
              <a:rPr lang="tr-TR" sz="2000" b="1" dirty="0"/>
              <a:t>Veli desteğinin yetersiz olması </a:t>
            </a:r>
            <a:endParaRPr lang="tr-TR" sz="2000" dirty="0"/>
          </a:p>
          <a:p>
            <a:pPr marL="342900" indent="-342900">
              <a:buFont typeface="Arial" panose="020B0604020202020204" pitchFamily="34" charset="0"/>
              <a:buChar char="•"/>
            </a:pPr>
            <a:r>
              <a:rPr lang="tr-TR" sz="2000" b="1" dirty="0"/>
              <a:t>Aile içi çatışma ve şiddet </a:t>
            </a:r>
            <a:endParaRPr lang="tr-TR" sz="2000" dirty="0"/>
          </a:p>
          <a:p>
            <a:pPr marL="342900" indent="-342900">
              <a:buFont typeface="Arial" panose="020B0604020202020204" pitchFamily="34" charset="0"/>
              <a:buChar char="•"/>
            </a:pPr>
            <a:r>
              <a:rPr lang="tr-TR" sz="2000" b="1" dirty="0"/>
              <a:t>Velisinden/ailesinden uzakta yaşamak </a:t>
            </a:r>
            <a:endParaRPr lang="tr-TR" sz="2000" dirty="0"/>
          </a:p>
          <a:p>
            <a:pPr marL="342900" indent="-342900">
              <a:buFont typeface="Arial" panose="020B0604020202020204" pitchFamily="34" charset="0"/>
              <a:buChar char="•"/>
            </a:pPr>
            <a:r>
              <a:rPr lang="tr-TR" sz="2000" b="1" dirty="0"/>
              <a:t>Başarısızlık korkusu/Baskın ebeveynler</a:t>
            </a:r>
            <a:endParaRPr lang="tr-TR" sz="2000" dirty="0">
              <a:solidFill>
                <a:srgbClr val="C00000"/>
              </a:solidFill>
            </a:endParaRPr>
          </a:p>
        </p:txBody>
      </p:sp>
      <p:sp>
        <p:nvSpPr>
          <p:cNvPr id="11" name="Dikdörtgen 10"/>
          <p:cNvSpPr/>
          <p:nvPr/>
        </p:nvSpPr>
        <p:spPr>
          <a:xfrm>
            <a:off x="798284" y="4837618"/>
            <a:ext cx="11232000" cy="923330"/>
          </a:xfrm>
          <a:prstGeom prst="rect">
            <a:avLst/>
          </a:prstGeom>
        </p:spPr>
        <p:txBody>
          <a:bodyPr wrap="square">
            <a:spAutoFit/>
          </a:bodyPr>
          <a:lstStyle/>
          <a:p>
            <a:pPr marL="285750" indent="-285750" algn="ctr" fontAlgn="t">
              <a:buFont typeface="Arial" panose="020B0604020202020204" pitchFamily="34" charset="0"/>
              <a:buChar char="•"/>
            </a:pPr>
            <a:r>
              <a:rPr lang="tr-TR" b="1" dirty="0" smtClean="0"/>
              <a:t>Rehberlik </a:t>
            </a:r>
            <a:r>
              <a:rPr lang="tr-TR" b="1" dirty="0"/>
              <a:t>servisine yönlendiriniz. </a:t>
            </a:r>
          </a:p>
          <a:p>
            <a:pPr marL="285750" indent="-285750" algn="ctr" fontAlgn="t">
              <a:buFont typeface="Arial" panose="020B0604020202020204" pitchFamily="34" charset="0"/>
              <a:buChar char="•"/>
            </a:pPr>
            <a:r>
              <a:rPr lang="tr-TR" b="1" dirty="0" smtClean="0"/>
              <a:t>Bireysel </a:t>
            </a:r>
            <a:r>
              <a:rPr lang="tr-TR" b="1" dirty="0"/>
              <a:t>gelişimini destekleyiniz. </a:t>
            </a:r>
          </a:p>
          <a:p>
            <a:pPr marL="285750" indent="-285750" algn="ctr" fontAlgn="t">
              <a:buFont typeface="Arial" panose="020B0604020202020204" pitchFamily="34" charset="0"/>
              <a:buChar char="•"/>
            </a:pPr>
            <a:r>
              <a:rPr lang="tr-TR" b="1" dirty="0" smtClean="0"/>
              <a:t>Yakından </a:t>
            </a:r>
            <a:r>
              <a:rPr lang="tr-TR" b="1" dirty="0"/>
              <a:t>ilgileniniz.</a:t>
            </a:r>
          </a:p>
        </p:txBody>
      </p:sp>
    </p:spTree>
    <p:extLst>
      <p:ext uri="{BB962C8B-B14F-4D97-AF65-F5344CB8AC3E}">
        <p14:creationId xmlns:p14="http://schemas.microsoft.com/office/powerpoint/2010/main" val="2534803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Okula Uyum Desteği </a:t>
            </a:r>
            <a:br>
              <a:rPr lang="tr-TR" b="1" dirty="0"/>
            </a:br>
            <a:r>
              <a:rPr lang="tr-TR" b="1" dirty="0"/>
              <a:t>Risk 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975801"/>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282705"/>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938992"/>
          </a:xfrm>
          <a:prstGeom prst="rect">
            <a:avLst/>
          </a:prstGeom>
        </p:spPr>
        <p:txBody>
          <a:bodyPr wrap="square" numCol="3">
            <a:spAutoFit/>
          </a:bodyPr>
          <a:lstStyle/>
          <a:p>
            <a:pPr marL="342900" indent="-342900">
              <a:buFont typeface="Arial" panose="020B0604020202020204" pitchFamily="34" charset="0"/>
              <a:buChar char="•"/>
            </a:pPr>
            <a:r>
              <a:rPr lang="tr-TR" sz="2000" b="1" dirty="0"/>
              <a:t>Yüksek okul mevcudu </a:t>
            </a:r>
            <a:endParaRPr lang="tr-TR" sz="2000" dirty="0"/>
          </a:p>
          <a:p>
            <a:pPr marL="342900" indent="-342900">
              <a:buFont typeface="Arial" panose="020B0604020202020204" pitchFamily="34" charset="0"/>
              <a:buChar char="•"/>
            </a:pPr>
            <a:r>
              <a:rPr lang="tr-TR" sz="2000" b="1" dirty="0"/>
              <a:t>Sınıf/şubedeki çocuk sayısı </a:t>
            </a:r>
            <a:endParaRPr lang="tr-TR" sz="2000" dirty="0"/>
          </a:p>
          <a:p>
            <a:pPr marL="342900" indent="-342900">
              <a:buFont typeface="Arial" panose="020B0604020202020204" pitchFamily="34" charset="0"/>
              <a:buChar char="•"/>
            </a:pPr>
            <a:r>
              <a:rPr lang="tr-TR" sz="2000" b="1" dirty="0"/>
              <a:t>Okula ulaşım zorluğu </a:t>
            </a:r>
            <a:endParaRPr lang="tr-TR" sz="2000" dirty="0"/>
          </a:p>
          <a:p>
            <a:pPr marL="342900" indent="-342900">
              <a:buFont typeface="Arial" panose="020B0604020202020204" pitchFamily="34" charset="0"/>
              <a:buChar char="•"/>
            </a:pPr>
            <a:r>
              <a:rPr lang="tr-TR" sz="2000" b="1" dirty="0"/>
              <a:t>Ailesinden/velisinden uzakta yaşamak </a:t>
            </a:r>
            <a:endParaRPr lang="tr-TR" sz="2000" dirty="0"/>
          </a:p>
          <a:p>
            <a:pPr marL="342900" indent="-342900">
              <a:buFont typeface="Arial" panose="020B0604020202020204" pitchFamily="34" charset="0"/>
              <a:buChar char="•"/>
            </a:pPr>
            <a:r>
              <a:rPr lang="fi-FI" sz="2000" b="1" dirty="0"/>
              <a:t>Velinin eğitime karşı ilgisiz tutumu </a:t>
            </a:r>
            <a:endParaRPr lang="fi-FI" sz="2000" dirty="0"/>
          </a:p>
          <a:p>
            <a:pPr marL="342900" indent="-342900">
              <a:buFont typeface="Arial" panose="020B0604020202020204" pitchFamily="34" charset="0"/>
              <a:buChar char="•"/>
            </a:pPr>
            <a:r>
              <a:rPr lang="tr-TR" sz="2000" b="1" dirty="0"/>
              <a:t>Okula aidiyet hissinin düşüklüğü </a:t>
            </a:r>
            <a:endParaRPr lang="tr-TR" sz="2000" dirty="0"/>
          </a:p>
          <a:p>
            <a:pPr marL="342900" indent="-342900">
              <a:buFont typeface="Arial" panose="020B0604020202020204" pitchFamily="34" charset="0"/>
              <a:buChar char="•"/>
            </a:pPr>
            <a:r>
              <a:rPr lang="tr-TR" sz="2000" b="1" dirty="0"/>
              <a:t>Çocuğun eğitime karşı olumsuz tutumu </a:t>
            </a:r>
            <a:endParaRPr lang="tr-TR" sz="2000" dirty="0"/>
          </a:p>
          <a:p>
            <a:pPr marL="342900" indent="-342900">
              <a:buFont typeface="Arial" panose="020B0604020202020204" pitchFamily="34" charset="0"/>
              <a:buChar char="•"/>
            </a:pPr>
            <a:r>
              <a:rPr lang="tr-TR" sz="2000" b="1" dirty="0"/>
              <a:t>Okulda kendini güvende hissetmemesi </a:t>
            </a:r>
            <a:endParaRPr lang="tr-TR" sz="2000" dirty="0"/>
          </a:p>
          <a:p>
            <a:pPr marL="342900" indent="-342900">
              <a:buFont typeface="Arial" panose="020B0604020202020204" pitchFamily="34" charset="0"/>
              <a:buChar char="•"/>
            </a:pPr>
            <a:r>
              <a:rPr lang="tr-TR" sz="2000" b="1" dirty="0"/>
              <a:t>Öğretmenleri sevmeme </a:t>
            </a:r>
            <a:endParaRPr lang="tr-TR" sz="2000" dirty="0"/>
          </a:p>
          <a:p>
            <a:pPr marL="342900" indent="-342900">
              <a:buFont typeface="Arial" panose="020B0604020202020204" pitchFamily="34" charset="0"/>
              <a:buChar char="•"/>
            </a:pPr>
            <a:r>
              <a:rPr lang="tr-TR" sz="2000" b="1" dirty="0"/>
              <a:t>Çocuğun ağabey ya da ablasının okulu terk etmiş olması</a:t>
            </a:r>
            <a:r>
              <a:rPr lang="tr-TR" sz="2000" dirty="0"/>
              <a:t> </a:t>
            </a:r>
          </a:p>
        </p:txBody>
      </p:sp>
      <p:sp>
        <p:nvSpPr>
          <p:cNvPr id="11" name="Dikdörtgen 10"/>
          <p:cNvSpPr/>
          <p:nvPr/>
        </p:nvSpPr>
        <p:spPr>
          <a:xfrm>
            <a:off x="798283" y="5139645"/>
            <a:ext cx="11114037" cy="1200329"/>
          </a:xfrm>
          <a:prstGeom prst="rect">
            <a:avLst/>
          </a:prstGeom>
        </p:spPr>
        <p:txBody>
          <a:bodyPr wrap="square" numCol="2">
            <a:spAutoFit/>
          </a:bodyPr>
          <a:lstStyle/>
          <a:p>
            <a:pPr marL="285750" indent="-285750" fontAlgn="t">
              <a:buFont typeface="Arial" panose="020B0604020202020204" pitchFamily="34" charset="0"/>
              <a:buChar char="•"/>
            </a:pPr>
            <a:r>
              <a:rPr lang="tr-TR" b="1" dirty="0" smtClean="0"/>
              <a:t>Okulda </a:t>
            </a:r>
            <a:r>
              <a:rPr lang="tr-TR" b="1" dirty="0"/>
              <a:t>farklı aktivitelere katılmasını sağlayınız. </a:t>
            </a:r>
          </a:p>
          <a:p>
            <a:pPr marL="285750" indent="-285750" fontAlgn="t">
              <a:buFont typeface="Arial" panose="020B0604020202020204" pitchFamily="34" charset="0"/>
              <a:buChar char="•"/>
            </a:pPr>
            <a:r>
              <a:rPr lang="tr-TR" b="1" dirty="0" smtClean="0"/>
              <a:t>Arkadaş </a:t>
            </a:r>
            <a:r>
              <a:rPr lang="tr-TR" b="1" dirty="0"/>
              <a:t>ilişkilerini geliştiriniz. </a:t>
            </a:r>
          </a:p>
          <a:p>
            <a:pPr marL="285750" indent="-285750" fontAlgn="t">
              <a:buFont typeface="Arial" panose="020B0604020202020204" pitchFamily="34" charset="0"/>
              <a:buChar char="•"/>
            </a:pPr>
            <a:r>
              <a:rPr lang="tr-TR" b="1" dirty="0" smtClean="0"/>
              <a:t>Okul </a:t>
            </a:r>
            <a:r>
              <a:rPr lang="tr-TR" b="1" dirty="0"/>
              <a:t>içi görevler veriniz. </a:t>
            </a:r>
          </a:p>
          <a:p>
            <a:pPr marL="285750" indent="-285750" fontAlgn="t">
              <a:buFont typeface="Arial" panose="020B0604020202020204" pitchFamily="34" charset="0"/>
              <a:buChar char="•"/>
            </a:pPr>
            <a:r>
              <a:rPr lang="tr-TR" b="1" dirty="0" smtClean="0"/>
              <a:t>Çocukla </a:t>
            </a:r>
            <a:r>
              <a:rPr lang="tr-TR" b="1" dirty="0"/>
              <a:t>yakından ilgileniniz. </a:t>
            </a:r>
          </a:p>
          <a:p>
            <a:pPr marL="285750" indent="-285750" fontAlgn="t">
              <a:buFont typeface="Arial" panose="020B0604020202020204" pitchFamily="34" charset="0"/>
              <a:buChar char="•"/>
            </a:pPr>
            <a:r>
              <a:rPr lang="tr-TR" b="1" dirty="0" smtClean="0"/>
              <a:t>Bireysel </a:t>
            </a:r>
            <a:r>
              <a:rPr lang="tr-TR" b="1" dirty="0"/>
              <a:t>gelişimine destek veriniz. </a:t>
            </a:r>
          </a:p>
          <a:p>
            <a:pPr marL="285750" indent="-285750" fontAlgn="t">
              <a:buFont typeface="Arial" panose="020B0604020202020204" pitchFamily="34" charset="0"/>
              <a:buChar char="•"/>
            </a:pPr>
            <a:r>
              <a:rPr lang="tr-TR" b="1" dirty="0" smtClean="0"/>
              <a:t>Çocuğun </a:t>
            </a:r>
            <a:r>
              <a:rPr lang="tr-TR" b="1" dirty="0"/>
              <a:t>okulu sevmesini sağlayınız. </a:t>
            </a:r>
          </a:p>
          <a:p>
            <a:pPr marL="285750" indent="-285750" fontAlgn="t">
              <a:buFont typeface="Arial" panose="020B0604020202020204" pitchFamily="34" charset="0"/>
              <a:buChar char="•"/>
            </a:pPr>
            <a:r>
              <a:rPr lang="tr-TR" b="1" dirty="0" smtClean="0"/>
              <a:t>Ailesine </a:t>
            </a:r>
            <a:r>
              <a:rPr lang="tr-TR" b="1" dirty="0"/>
              <a:t>Bilgi Notu 2’yi gerekliyse Bilgi Notu 1’i veriniz.</a:t>
            </a:r>
          </a:p>
        </p:txBody>
      </p:sp>
    </p:spTree>
    <p:extLst>
      <p:ext uri="{BB962C8B-B14F-4D97-AF65-F5344CB8AC3E}">
        <p14:creationId xmlns:p14="http://schemas.microsoft.com/office/powerpoint/2010/main" val="8651697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Psikolojik Ve Davranışsal Destek </a:t>
            </a:r>
            <a:br>
              <a:rPr lang="tr-TR" b="1" dirty="0"/>
            </a:br>
            <a:r>
              <a:rPr lang="tr-TR" b="1" dirty="0"/>
              <a:t>Risk 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631216"/>
          </a:xfrm>
          <a:prstGeom prst="rect">
            <a:avLst/>
          </a:prstGeom>
        </p:spPr>
        <p:txBody>
          <a:bodyPr wrap="square" numCol="3">
            <a:spAutoFit/>
          </a:bodyPr>
          <a:lstStyle/>
          <a:p>
            <a:pPr marL="342900" indent="-342900">
              <a:buFont typeface="Arial" panose="020B0604020202020204" pitchFamily="34" charset="0"/>
              <a:buChar char="•"/>
            </a:pPr>
            <a:r>
              <a:rPr lang="tr-TR" sz="2000" b="1" dirty="0"/>
              <a:t>Psikolojik sorunlar </a:t>
            </a:r>
            <a:endParaRPr lang="tr-TR" sz="2000" dirty="0"/>
          </a:p>
          <a:p>
            <a:pPr marL="342900" indent="-342900">
              <a:buFont typeface="Arial" panose="020B0604020202020204" pitchFamily="34" charset="0"/>
              <a:buChar char="•"/>
            </a:pPr>
            <a:r>
              <a:rPr lang="tr-TR" sz="2000" b="1" dirty="0"/>
              <a:t>Öğretmenleri sevmeme </a:t>
            </a:r>
            <a:endParaRPr lang="tr-TR" sz="2000" dirty="0"/>
          </a:p>
          <a:p>
            <a:pPr marL="342900" indent="-342900">
              <a:buFont typeface="Arial" panose="020B0604020202020204" pitchFamily="34" charset="0"/>
              <a:buChar char="•"/>
            </a:pPr>
            <a:r>
              <a:rPr lang="tr-TR" sz="2000" b="1" dirty="0"/>
              <a:t>Fiziksel engelinin olması </a:t>
            </a:r>
            <a:endParaRPr lang="tr-TR" sz="2000" dirty="0"/>
          </a:p>
          <a:p>
            <a:pPr marL="342900" indent="-342900">
              <a:buFont typeface="Arial" panose="020B0604020202020204" pitchFamily="34" charset="0"/>
              <a:buChar char="•"/>
            </a:pPr>
            <a:r>
              <a:rPr lang="tr-TR" sz="2000" b="1" dirty="0"/>
              <a:t>Başarısızlık korkusu/Baskın ebeveynler </a:t>
            </a:r>
            <a:endParaRPr lang="tr-TR" sz="2000" dirty="0"/>
          </a:p>
          <a:p>
            <a:pPr marL="342900" indent="-342900">
              <a:buFont typeface="Arial" panose="020B0604020202020204" pitchFamily="34" charset="0"/>
              <a:buChar char="•"/>
            </a:pPr>
            <a:r>
              <a:rPr lang="tr-TR" sz="2000" b="1" dirty="0"/>
              <a:t>Madde Kullanımı </a:t>
            </a:r>
            <a:endParaRPr lang="tr-TR" sz="2000" dirty="0"/>
          </a:p>
          <a:p>
            <a:pPr marL="342900" indent="-342900">
              <a:buFont typeface="Arial" panose="020B0604020202020204" pitchFamily="34" charset="0"/>
              <a:buChar char="•"/>
            </a:pPr>
            <a:r>
              <a:rPr lang="tr-TR" sz="2000" b="1" dirty="0"/>
              <a:t>Davranış sorunları </a:t>
            </a:r>
            <a:endParaRPr lang="tr-TR" sz="2000" dirty="0"/>
          </a:p>
          <a:p>
            <a:pPr marL="342900" indent="-342900">
              <a:buFont typeface="Arial" panose="020B0604020202020204" pitchFamily="34" charset="0"/>
              <a:buChar char="•"/>
            </a:pPr>
            <a:r>
              <a:rPr lang="tr-TR" sz="2000" b="1" dirty="0"/>
              <a:t>Aşırı hareketlilik </a:t>
            </a:r>
            <a:endParaRPr lang="tr-TR" sz="2000" dirty="0"/>
          </a:p>
          <a:p>
            <a:pPr marL="342900" indent="-342900">
              <a:buFont typeface="Arial" panose="020B0604020202020204" pitchFamily="34" charset="0"/>
              <a:buChar char="•"/>
            </a:pPr>
            <a:r>
              <a:rPr lang="tr-TR" sz="2000" b="1" dirty="0"/>
              <a:t>Uyum ve davranış sorunu olan arkadaşlarının olması</a:t>
            </a:r>
            <a:endParaRPr lang="tr-TR" sz="2000" dirty="0"/>
          </a:p>
          <a:p>
            <a:pPr marL="342900" indent="-342900">
              <a:buFont typeface="Arial" panose="020B0604020202020204" pitchFamily="34" charset="0"/>
              <a:buChar char="•"/>
            </a:pPr>
            <a:r>
              <a:rPr lang="tr-TR" sz="2000" b="1" dirty="0" smtClean="0"/>
              <a:t>Kural </a:t>
            </a:r>
            <a:r>
              <a:rPr lang="tr-TR" sz="2000" b="1" dirty="0"/>
              <a:t>koymakta ve uygulamakta zorlanan ebeveynler </a:t>
            </a:r>
            <a:endParaRPr lang="tr-TR" sz="2000" dirty="0"/>
          </a:p>
        </p:txBody>
      </p:sp>
      <p:sp>
        <p:nvSpPr>
          <p:cNvPr id="11" name="Dikdörtgen 10"/>
          <p:cNvSpPr/>
          <p:nvPr/>
        </p:nvSpPr>
        <p:spPr>
          <a:xfrm>
            <a:off x="813782" y="4775626"/>
            <a:ext cx="11232000" cy="2031325"/>
          </a:xfrm>
          <a:prstGeom prst="rect">
            <a:avLst/>
          </a:prstGeom>
        </p:spPr>
        <p:txBody>
          <a:bodyPr wrap="square" numCol="2">
            <a:spAutoFit/>
          </a:bodyPr>
          <a:lstStyle/>
          <a:p>
            <a:pPr marL="285750" indent="-285750" fontAlgn="t">
              <a:buFont typeface="Arial" panose="020B0604020202020204" pitchFamily="34" charset="0"/>
              <a:buChar char="•"/>
            </a:pPr>
            <a:r>
              <a:rPr lang="tr-TR" b="1" dirty="0" smtClean="0"/>
              <a:t>Rehberlik </a:t>
            </a:r>
            <a:r>
              <a:rPr lang="tr-TR" b="1" dirty="0"/>
              <a:t>servisi ile işbirliği yapınız.</a:t>
            </a:r>
          </a:p>
          <a:p>
            <a:pPr marL="285750" indent="-285750" fontAlgn="t">
              <a:buFont typeface="Arial" panose="020B0604020202020204" pitchFamily="34" charset="0"/>
              <a:buChar char="•"/>
            </a:pPr>
            <a:r>
              <a:rPr lang="tr-TR" b="1" dirty="0" smtClean="0"/>
              <a:t>Aşırı </a:t>
            </a:r>
            <a:r>
              <a:rPr lang="tr-TR" b="1" dirty="0"/>
              <a:t>hareketli ve/ veya dikkatini toplamada güçlük yaşayan çocuklara uygun yaklaşım biçimleri </a:t>
            </a:r>
            <a:r>
              <a:rPr lang="tr-TR" b="1" dirty="0" smtClean="0"/>
              <a:t>sağlayınız.</a:t>
            </a:r>
          </a:p>
          <a:p>
            <a:pPr marL="285750" indent="-285750" fontAlgn="t">
              <a:buFont typeface="Arial" panose="020B0604020202020204" pitchFamily="34" charset="0"/>
              <a:buChar char="•"/>
            </a:pPr>
            <a:r>
              <a:rPr lang="tr-TR" b="1" dirty="0" smtClean="0"/>
              <a:t>Olumsuz </a:t>
            </a:r>
            <a:r>
              <a:rPr lang="tr-TR" b="1" dirty="0"/>
              <a:t>davranışlar sergileyen çocuklara uygun yaklaşım biçimleri sağlayınız. </a:t>
            </a:r>
            <a:endParaRPr lang="tr-TR" b="1" dirty="0" smtClean="0"/>
          </a:p>
          <a:p>
            <a:pPr marL="285750" indent="-285750" fontAlgn="t">
              <a:buFont typeface="Arial" panose="020B0604020202020204" pitchFamily="34" charset="0"/>
              <a:buChar char="•"/>
            </a:pPr>
            <a:r>
              <a:rPr lang="tr-TR" b="1" dirty="0" smtClean="0"/>
              <a:t>Psikolojik </a:t>
            </a:r>
            <a:r>
              <a:rPr lang="tr-TR" b="1" dirty="0"/>
              <a:t>açıdan desteğe ihtiyaç duyan çocuklara uygun yaklaşım biçimleri sağlayınız. </a:t>
            </a:r>
          </a:p>
          <a:p>
            <a:pPr marL="285750" indent="-285750" fontAlgn="t">
              <a:buFont typeface="Arial" panose="020B0604020202020204" pitchFamily="34" charset="0"/>
              <a:buChar char="•"/>
            </a:pPr>
            <a:r>
              <a:rPr lang="tr-TR" b="1" dirty="0" smtClean="0"/>
              <a:t>Madde </a:t>
            </a:r>
            <a:r>
              <a:rPr lang="tr-TR" b="1" dirty="0"/>
              <a:t>kullanan çocuklara uygun yaklaşım biçimleri sağlayınız. </a:t>
            </a:r>
          </a:p>
          <a:p>
            <a:pPr marL="285750" indent="-285750" fontAlgn="t">
              <a:buFont typeface="Arial" panose="020B0604020202020204" pitchFamily="34" charset="0"/>
              <a:buChar char="•"/>
            </a:pPr>
            <a:r>
              <a:rPr lang="tr-TR" b="1" dirty="0" smtClean="0"/>
              <a:t>Engelli </a:t>
            </a:r>
            <a:r>
              <a:rPr lang="tr-TR" b="1" dirty="0"/>
              <a:t>çocuklara uygun yaklaşım biçimleri sağlayınız.</a:t>
            </a:r>
          </a:p>
          <a:p>
            <a:pPr marL="285750" indent="-285750" fontAlgn="t">
              <a:buFont typeface="Arial" panose="020B0604020202020204" pitchFamily="34" charset="0"/>
              <a:buChar char="•"/>
            </a:pPr>
            <a:r>
              <a:rPr lang="tr-TR" b="1" dirty="0" smtClean="0"/>
              <a:t>Ailesine </a:t>
            </a:r>
            <a:r>
              <a:rPr lang="tr-TR" b="1" dirty="0"/>
              <a:t>Bilgi Notu </a:t>
            </a:r>
            <a:r>
              <a:rPr lang="tr-TR" b="1" dirty="0" smtClean="0"/>
              <a:t>4 ve 6’yı </a:t>
            </a:r>
            <a:r>
              <a:rPr lang="tr-TR" b="1" dirty="0"/>
              <a:t>veriniz. </a:t>
            </a:r>
          </a:p>
        </p:txBody>
      </p:sp>
    </p:spTree>
    <p:extLst>
      <p:ext uri="{BB962C8B-B14F-4D97-AF65-F5344CB8AC3E}">
        <p14:creationId xmlns:p14="http://schemas.microsoft.com/office/powerpoint/2010/main" val="836847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Arkadaş İlişkileri Desteği </a:t>
            </a:r>
            <a:br>
              <a:rPr lang="tr-TR" b="1" dirty="0"/>
            </a:br>
            <a:r>
              <a:rPr lang="tr-TR" b="1" dirty="0"/>
              <a:t>Risk 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127821"/>
            <a:ext cx="11232000" cy="1015663"/>
          </a:xfrm>
          <a:prstGeom prst="rect">
            <a:avLst/>
          </a:prstGeom>
        </p:spPr>
        <p:txBody>
          <a:bodyPr wrap="square" numCol="3">
            <a:spAutoFit/>
          </a:bodyPr>
          <a:lstStyle/>
          <a:p>
            <a:pPr marL="342900" indent="-342900">
              <a:buFont typeface="Arial" panose="020B0604020202020204" pitchFamily="34" charset="0"/>
              <a:buChar char="•"/>
            </a:pPr>
            <a:r>
              <a:rPr lang="tr-TR" sz="2000" b="1" dirty="0"/>
              <a:t>Arkadaşlık sorunları </a:t>
            </a:r>
            <a:endParaRPr lang="tr-TR" sz="2000" dirty="0"/>
          </a:p>
          <a:p>
            <a:pPr marL="342900" indent="-342900">
              <a:buFont typeface="Arial" panose="020B0604020202020204" pitchFamily="34" charset="0"/>
              <a:buChar char="•"/>
            </a:pPr>
            <a:r>
              <a:rPr lang="tr-TR" sz="2000" b="1" dirty="0"/>
              <a:t>Arkadaşları tarafından zorbalığa uğrama </a:t>
            </a:r>
            <a:endParaRPr lang="tr-TR" sz="2000" dirty="0"/>
          </a:p>
          <a:p>
            <a:pPr marL="342900" indent="-342900">
              <a:buFont typeface="Arial" panose="020B0604020202020204" pitchFamily="34" charset="0"/>
              <a:buChar char="•"/>
            </a:pPr>
            <a:r>
              <a:rPr lang="tr-TR" sz="2000" b="1" dirty="0"/>
              <a:t>Olumsuz okul ortamı </a:t>
            </a:r>
            <a:endParaRPr lang="tr-TR" sz="2000" dirty="0"/>
          </a:p>
          <a:p>
            <a:pPr marL="342900" indent="-342900">
              <a:buFont typeface="Arial" panose="020B0604020202020204" pitchFamily="34" charset="0"/>
              <a:buChar char="•"/>
            </a:pPr>
            <a:r>
              <a:rPr lang="tr-TR" sz="2000" b="1" dirty="0"/>
              <a:t>Uyum ve davranış sorunu olan arkadaşlarının olması</a:t>
            </a:r>
            <a:endParaRPr lang="tr-TR" sz="2000" dirty="0"/>
          </a:p>
        </p:txBody>
      </p:sp>
      <p:sp>
        <p:nvSpPr>
          <p:cNvPr id="11" name="Dikdörtgen 10"/>
          <p:cNvSpPr/>
          <p:nvPr/>
        </p:nvSpPr>
        <p:spPr>
          <a:xfrm>
            <a:off x="798284" y="4939296"/>
            <a:ext cx="11232000" cy="1200329"/>
          </a:xfrm>
          <a:prstGeom prst="rect">
            <a:avLst/>
          </a:prstGeom>
        </p:spPr>
        <p:txBody>
          <a:bodyPr wrap="square" numCol="2">
            <a:spAutoFit/>
          </a:bodyPr>
          <a:lstStyle/>
          <a:p>
            <a:pPr marL="285750" indent="-285750" fontAlgn="t">
              <a:buFont typeface="Arial" panose="020B0604020202020204" pitchFamily="34" charset="0"/>
              <a:buChar char="•"/>
            </a:pPr>
            <a:r>
              <a:rPr lang="tr-TR" b="1" dirty="0" smtClean="0"/>
              <a:t>Arkadaşlarını </a:t>
            </a:r>
            <a:r>
              <a:rPr lang="tr-TR" b="1" dirty="0"/>
              <a:t>tanıyınız. </a:t>
            </a:r>
          </a:p>
          <a:p>
            <a:pPr marL="285750" indent="-285750" fontAlgn="t">
              <a:buFont typeface="Arial" panose="020B0604020202020204" pitchFamily="34" charset="0"/>
              <a:buChar char="•"/>
            </a:pPr>
            <a:r>
              <a:rPr lang="tr-TR" b="1" dirty="0" smtClean="0"/>
              <a:t>Arkadaş </a:t>
            </a:r>
            <a:r>
              <a:rPr lang="tr-TR" b="1" dirty="0"/>
              <a:t>desteği sağlayınız. </a:t>
            </a:r>
          </a:p>
          <a:p>
            <a:pPr marL="285750" indent="-285750" fontAlgn="t">
              <a:buFont typeface="Arial" panose="020B0604020202020204" pitchFamily="34" charset="0"/>
              <a:buChar char="•"/>
            </a:pPr>
            <a:r>
              <a:rPr lang="tr-TR" b="1" dirty="0" smtClean="0"/>
              <a:t>Bireysel </a:t>
            </a:r>
            <a:r>
              <a:rPr lang="tr-TR" b="1" dirty="0"/>
              <a:t>gelişimini destekleyiniz. </a:t>
            </a:r>
          </a:p>
          <a:p>
            <a:pPr marL="285750" indent="-285750" fontAlgn="t">
              <a:buFont typeface="Arial" panose="020B0604020202020204" pitchFamily="34" charset="0"/>
              <a:buChar char="•"/>
            </a:pPr>
            <a:r>
              <a:rPr lang="tr-TR" b="1" dirty="0" smtClean="0"/>
              <a:t>Arkadaş </a:t>
            </a:r>
            <a:r>
              <a:rPr lang="tr-TR" b="1" dirty="0"/>
              <a:t>edinme becerileri hakkında bilgi veriniz. </a:t>
            </a:r>
          </a:p>
          <a:p>
            <a:pPr marL="285750" indent="-285750" fontAlgn="t">
              <a:buFont typeface="Arial" panose="020B0604020202020204" pitchFamily="34" charset="0"/>
              <a:buChar char="•"/>
            </a:pPr>
            <a:r>
              <a:rPr lang="tr-TR" b="1" dirty="0" smtClean="0"/>
              <a:t>Rehberlik </a:t>
            </a:r>
            <a:r>
              <a:rPr lang="tr-TR" b="1" dirty="0"/>
              <a:t>servisine yönlendiriniz. </a:t>
            </a:r>
          </a:p>
          <a:p>
            <a:pPr marL="285750" indent="-285750" fontAlgn="t">
              <a:buFont typeface="Arial" panose="020B0604020202020204" pitchFamily="34" charset="0"/>
              <a:buChar char="•"/>
            </a:pPr>
            <a:r>
              <a:rPr lang="tr-TR" b="1" dirty="0" smtClean="0"/>
              <a:t>Ailesine </a:t>
            </a:r>
            <a:r>
              <a:rPr lang="tr-TR" b="1" dirty="0"/>
              <a:t>Bilgi Notu </a:t>
            </a:r>
            <a:r>
              <a:rPr lang="tr-TR" b="1" dirty="0" smtClean="0"/>
              <a:t>5 ve 6’yı </a:t>
            </a:r>
            <a:r>
              <a:rPr lang="tr-TR" b="1" dirty="0"/>
              <a:t>veriniz. </a:t>
            </a:r>
          </a:p>
        </p:txBody>
      </p:sp>
    </p:spTree>
    <p:extLst>
      <p:ext uri="{BB962C8B-B14F-4D97-AF65-F5344CB8AC3E}">
        <p14:creationId xmlns:p14="http://schemas.microsoft.com/office/powerpoint/2010/main" val="830933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b="1" dirty="0"/>
              <a:t>Okul Çağı Çocuğunun Çocuk İşçi Olarak </a:t>
            </a:r>
            <a:r>
              <a:rPr lang="tr-TR" b="1" dirty="0" smtClean="0"/>
              <a:t>Çalıştırılması Durumu Risk </a:t>
            </a:r>
            <a:r>
              <a:rPr lang="tr-TR" b="1" dirty="0"/>
              <a:t>Göstergeleri</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MÜDAHALE TEKNİKLERİ</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Çapraz Köşesi Kesik Dikdörtgen 12"/>
          <p:cNvSpPr/>
          <p:nvPr/>
        </p:nvSpPr>
        <p:spPr>
          <a:xfrm>
            <a:off x="798284" y="2093683"/>
            <a:ext cx="11236441" cy="1897678"/>
          </a:xfrm>
          <a:prstGeom prst="snip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tr-TR"/>
          </a:p>
        </p:txBody>
      </p:sp>
      <p:sp>
        <p:nvSpPr>
          <p:cNvPr id="15" name="Çapraz Köşesi Kesik Dikdörtgen 14"/>
          <p:cNvSpPr/>
          <p:nvPr/>
        </p:nvSpPr>
        <p:spPr>
          <a:xfrm>
            <a:off x="798285" y="4636274"/>
            <a:ext cx="11236441" cy="2173558"/>
          </a:xfrm>
          <a:prstGeom prst="snip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tr-TR" b="1" dirty="0"/>
          </a:p>
        </p:txBody>
      </p:sp>
      <p:sp>
        <p:nvSpPr>
          <p:cNvPr id="14" name="Aşağı Ok 13"/>
          <p:cNvSpPr/>
          <p:nvPr/>
        </p:nvSpPr>
        <p:spPr>
          <a:xfrm>
            <a:off x="5461328" y="3758829"/>
            <a:ext cx="2347358" cy="1180467"/>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tr-TR">
              <a:solidFill>
                <a:srgbClr val="C00000"/>
              </a:solidFill>
            </a:endParaRPr>
          </a:p>
        </p:txBody>
      </p:sp>
      <p:sp>
        <p:nvSpPr>
          <p:cNvPr id="7" name="Dikdörtgen 6"/>
          <p:cNvSpPr/>
          <p:nvPr/>
        </p:nvSpPr>
        <p:spPr>
          <a:xfrm>
            <a:off x="6099956" y="4065733"/>
            <a:ext cx="1070101" cy="523220"/>
          </a:xfrm>
          <a:prstGeom prst="rect">
            <a:avLst/>
          </a:prstGeom>
        </p:spPr>
        <p:txBody>
          <a:bodyPr wrap="none">
            <a:spAutoFit/>
          </a:bodyPr>
          <a:lstStyle/>
          <a:p>
            <a:r>
              <a:rPr lang="tr-TR" sz="2800" b="1" dirty="0" smtClean="0">
                <a:solidFill>
                  <a:srgbClr val="C00000"/>
                </a:solidFill>
              </a:rPr>
              <a:t>Varsa</a:t>
            </a:r>
            <a:endParaRPr lang="tr-TR" sz="2800" dirty="0">
              <a:solidFill>
                <a:srgbClr val="C00000"/>
              </a:solidFill>
            </a:endParaRPr>
          </a:p>
        </p:txBody>
      </p:sp>
      <p:sp>
        <p:nvSpPr>
          <p:cNvPr id="10" name="Dikdörtgen 9"/>
          <p:cNvSpPr/>
          <p:nvPr/>
        </p:nvSpPr>
        <p:spPr>
          <a:xfrm>
            <a:off x="798284" y="2760769"/>
            <a:ext cx="11232000" cy="707886"/>
          </a:xfrm>
          <a:prstGeom prst="rect">
            <a:avLst/>
          </a:prstGeom>
        </p:spPr>
        <p:txBody>
          <a:bodyPr wrap="square" numCol="1">
            <a:spAutoFit/>
          </a:bodyPr>
          <a:lstStyle/>
          <a:p>
            <a:pPr marL="342900" lvl="0" indent="-342900" algn="ctr" defTabSz="481013">
              <a:buFont typeface="Arial" panose="020B0604020202020204" pitchFamily="34" charset="0"/>
              <a:buChar char="•"/>
            </a:pPr>
            <a:r>
              <a:rPr lang="tr-TR" sz="2000" b="1" dirty="0" smtClean="0"/>
              <a:t>Çocuğun </a:t>
            </a:r>
            <a:r>
              <a:rPr lang="tr-TR" sz="2000" b="1" dirty="0"/>
              <a:t>çalışması </a:t>
            </a:r>
            <a:endParaRPr lang="tr-TR" sz="2000" b="1" dirty="0" smtClean="0"/>
          </a:p>
          <a:p>
            <a:pPr marL="342900" lvl="0" indent="-342900" algn="ctr" defTabSz="481013">
              <a:buFont typeface="Arial" panose="020B0604020202020204" pitchFamily="34" charset="0"/>
              <a:buChar char="•"/>
            </a:pPr>
            <a:r>
              <a:rPr lang="tr-TR" sz="2000" b="1" dirty="0" smtClean="0"/>
              <a:t>Ekonomik Sorunlar</a:t>
            </a:r>
            <a:endParaRPr lang="tr-TR" sz="2000" dirty="0"/>
          </a:p>
        </p:txBody>
      </p:sp>
      <p:sp>
        <p:nvSpPr>
          <p:cNvPr id="11" name="Dikdörtgen 10"/>
          <p:cNvSpPr/>
          <p:nvPr/>
        </p:nvSpPr>
        <p:spPr>
          <a:xfrm>
            <a:off x="798284" y="5122544"/>
            <a:ext cx="11232000" cy="1200329"/>
          </a:xfrm>
          <a:prstGeom prst="rect">
            <a:avLst/>
          </a:prstGeom>
        </p:spPr>
        <p:txBody>
          <a:bodyPr wrap="square">
            <a:spAutoFit/>
          </a:bodyPr>
          <a:lstStyle/>
          <a:p>
            <a:pPr marL="285750" indent="-285750" algn="ctr">
              <a:buFont typeface="Arial" panose="020B0604020202020204" pitchFamily="34" charset="0"/>
              <a:buChar char="•"/>
            </a:pPr>
            <a:r>
              <a:rPr lang="tr-TR" b="1" dirty="0" smtClean="0"/>
              <a:t>Çocuğun </a:t>
            </a:r>
            <a:r>
              <a:rPr lang="tr-TR" b="1" dirty="0"/>
              <a:t>çalıştığı işyeri hakkında suç duyurusunda bulununuz. </a:t>
            </a:r>
          </a:p>
          <a:p>
            <a:pPr marL="285750" indent="-285750" algn="ctr">
              <a:buFont typeface="Arial" panose="020B0604020202020204" pitchFamily="34" charset="0"/>
              <a:buChar char="•"/>
            </a:pPr>
            <a:r>
              <a:rPr lang="tr-TR" b="1" dirty="0" smtClean="0"/>
              <a:t>Çalışmayı </a:t>
            </a:r>
            <a:r>
              <a:rPr lang="tr-TR" b="1" dirty="0"/>
              <a:t>bırakmasını sağlayınız</a:t>
            </a:r>
            <a:r>
              <a:rPr lang="tr-TR" b="1" dirty="0" smtClean="0"/>
              <a:t>.</a:t>
            </a:r>
          </a:p>
          <a:p>
            <a:pPr marL="285750" indent="-285750" algn="ctr">
              <a:buFont typeface="Arial" panose="020B0604020202020204" pitchFamily="34" charset="0"/>
              <a:buChar char="•"/>
            </a:pPr>
            <a:r>
              <a:rPr lang="tr-TR" b="1" dirty="0"/>
              <a:t>Gerekli kurumlarla işbirliği sağlayınız</a:t>
            </a:r>
            <a:r>
              <a:rPr lang="tr-TR" b="1" dirty="0" smtClean="0"/>
              <a:t>. </a:t>
            </a:r>
          </a:p>
          <a:p>
            <a:pPr marL="285750" indent="-285750" algn="ctr">
              <a:buFont typeface="Arial" panose="020B0604020202020204" pitchFamily="34" charset="0"/>
              <a:buChar char="•"/>
            </a:pPr>
            <a:r>
              <a:rPr lang="tr-TR" b="1" dirty="0" smtClean="0"/>
              <a:t>Ailesine </a:t>
            </a:r>
            <a:r>
              <a:rPr lang="tr-TR" b="1" dirty="0"/>
              <a:t>Bilgi Notu 2’yi gerekliyse Bilgi Notu 1’i veriniz.</a:t>
            </a:r>
          </a:p>
        </p:txBody>
      </p:sp>
    </p:spTree>
    <p:extLst>
      <p:ext uri="{BB962C8B-B14F-4D97-AF65-F5344CB8AC3E}">
        <p14:creationId xmlns:p14="http://schemas.microsoft.com/office/powerpoint/2010/main" val="2634801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Velinin </a:t>
            </a:r>
            <a:r>
              <a:rPr lang="tr-TR" dirty="0"/>
              <a:t>Uyarılması </a:t>
            </a:r>
          </a:p>
        </p:txBody>
      </p:sp>
      <p:sp>
        <p:nvSpPr>
          <p:cNvPr id="3" name="İçerik Yer Tutucusu 2"/>
          <p:cNvSpPr>
            <a:spLocks noGrp="1"/>
          </p:cNvSpPr>
          <p:nvPr>
            <p:ph idx="1"/>
          </p:nvPr>
        </p:nvSpPr>
        <p:spPr>
          <a:xfrm>
            <a:off x="680321" y="2046514"/>
            <a:ext cx="10248936" cy="4354286"/>
          </a:xfrm>
        </p:spPr>
        <p:txBody>
          <a:bodyPr>
            <a:normAutofit fontScale="92500" lnSpcReduction="20000"/>
          </a:bodyPr>
          <a:lstStyle/>
          <a:p>
            <a:r>
              <a:rPr lang="tr-TR" dirty="0" smtClean="0"/>
              <a:t>Çocuğunun </a:t>
            </a:r>
            <a:r>
              <a:rPr lang="tr-TR" dirty="0"/>
              <a:t>devamsızlığı konusunda gerekli önlemleri almayan velinin bilgilendirilmesi ve yasal süreçler hakkında uyarılmasıdır. </a:t>
            </a:r>
            <a:r>
              <a:rPr lang="tr-TR" b="1" dirty="0" smtClean="0"/>
              <a:t>Uygulama</a:t>
            </a:r>
            <a:r>
              <a:rPr lang="tr-TR" b="1" dirty="0"/>
              <a:t>: </a:t>
            </a:r>
            <a:r>
              <a:rPr lang="tr-TR" dirty="0"/>
              <a:t>Veliye telefonla ulaşılarak yüz yüze okulda görüşme talep edilir. Bu görüşmeye sınıf /şube rehber öğretmeni, okul rehber öğretmeni ve ilgili müdür yardımcısı katılım sağlar</a:t>
            </a:r>
            <a:r>
              <a:rPr lang="tr-TR" dirty="0" smtClean="0"/>
              <a:t>.</a:t>
            </a:r>
          </a:p>
          <a:p>
            <a:pPr marL="0" indent="0">
              <a:buNone/>
            </a:pPr>
            <a:r>
              <a:rPr lang="tr-TR" dirty="0" smtClean="0"/>
              <a:t> </a:t>
            </a:r>
            <a:r>
              <a:rPr lang="tr-TR" b="1" dirty="0"/>
              <a:t>Bu görüşme esnasında; </a:t>
            </a:r>
            <a:endParaRPr lang="tr-TR" b="1" dirty="0" smtClean="0"/>
          </a:p>
          <a:p>
            <a:r>
              <a:rPr lang="tr-TR" dirty="0" smtClean="0"/>
              <a:t>Görüşme </a:t>
            </a:r>
            <a:r>
              <a:rPr lang="tr-TR" dirty="0"/>
              <a:t>tehdit havasında geçmemelidir.</a:t>
            </a:r>
          </a:p>
          <a:p>
            <a:r>
              <a:rPr lang="tr-TR" dirty="0"/>
              <a:t>Amacın veliyi sürece daha aktif bir şekilde katmak olduğu unutulmamalıdır. </a:t>
            </a:r>
          </a:p>
          <a:p>
            <a:r>
              <a:rPr lang="tr-TR" dirty="0" smtClean="0"/>
              <a:t>Çocuğun </a:t>
            </a:r>
            <a:r>
              <a:rPr lang="tr-TR" dirty="0"/>
              <a:t>okula devamsızlığıyla ilgili ayrıntılı bilgi verilmelidir. </a:t>
            </a:r>
            <a:endParaRPr lang="tr-TR" dirty="0" smtClean="0"/>
          </a:p>
          <a:p>
            <a:r>
              <a:rPr lang="tr-TR" dirty="0" smtClean="0"/>
              <a:t>Yasal </a:t>
            </a:r>
            <a:r>
              <a:rPr lang="tr-TR" dirty="0"/>
              <a:t>yükümlülükler hatırlatılmalıdır. </a:t>
            </a:r>
            <a:endParaRPr lang="tr-TR" dirty="0" smtClean="0"/>
          </a:p>
          <a:p>
            <a:r>
              <a:rPr lang="tr-TR" dirty="0" smtClean="0"/>
              <a:t>Veliye </a:t>
            </a:r>
            <a:r>
              <a:rPr lang="tr-TR" dirty="0"/>
              <a:t>bundan sonraki süreç hakkında bilgi verilmelidir (Örneğin yasal süreç</a:t>
            </a:r>
            <a:r>
              <a:rPr lang="tr-TR" dirty="0" smtClean="0"/>
              <a:t>).</a:t>
            </a:r>
          </a:p>
          <a:p>
            <a:r>
              <a:rPr lang="tr-TR" dirty="0" smtClean="0"/>
              <a:t>Veli </a:t>
            </a:r>
            <a:r>
              <a:rPr lang="tr-TR" dirty="0"/>
              <a:t>herhangi bir konuda destek istiyorsa bu konuda yardımcı olunmalıdır (Yardım alabileceği kurum ve kuruluşlara yönlendirme yapılmalıdır</a:t>
            </a:r>
            <a:r>
              <a:rPr lang="tr-TR" dirty="0" smtClean="0"/>
              <a:t>.).</a:t>
            </a:r>
          </a:p>
          <a:p>
            <a:endParaRPr lang="tr-TR" dirty="0"/>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smtClean="0">
                <a:ln w="0"/>
                <a:solidFill>
                  <a:schemeClr val="tx1"/>
                </a:solidFill>
                <a:effectLst>
                  <a:outerShdw blurRad="38100" dist="19050" dir="2700000" algn="tl" rotWithShape="0">
                    <a:schemeClr val="dk1">
                      <a:alpha val="40000"/>
                    </a:schemeClr>
                  </a:outerShdw>
                </a:effectLst>
              </a:rPr>
              <a:t>DİKKAT EDİLMESİ GEREKEN HUSUSLAR</a:t>
            </a:r>
            <a:endParaRPr lang="tr-TR" sz="28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80578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Veli Görüşmeleri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solidFill>
                  <a:srgbClr val="FF0000"/>
                </a:solidFill>
              </a:rPr>
              <a:t>Veli </a:t>
            </a:r>
            <a:r>
              <a:rPr lang="tr-TR" dirty="0">
                <a:solidFill>
                  <a:srgbClr val="FF0000"/>
                </a:solidFill>
              </a:rPr>
              <a:t>bilgilendirmesinde dikkat edilecek noktalar </a:t>
            </a:r>
            <a:r>
              <a:rPr lang="tr-TR" dirty="0" smtClean="0">
                <a:solidFill>
                  <a:srgbClr val="FF0000"/>
                </a:solidFill>
              </a:rPr>
              <a:t>şunlardır</a:t>
            </a:r>
          </a:p>
          <a:p>
            <a:r>
              <a:rPr lang="tr-TR" dirty="0" smtClean="0"/>
              <a:t> </a:t>
            </a:r>
            <a:r>
              <a:rPr lang="tr-TR" dirty="0"/>
              <a:t>Velinin müsait olduğu zaman dilimine dikkat edilmelidir. </a:t>
            </a:r>
            <a:endParaRPr lang="tr-TR" dirty="0" smtClean="0"/>
          </a:p>
          <a:p>
            <a:r>
              <a:rPr lang="tr-TR" dirty="0" smtClean="0"/>
              <a:t>Önce </a:t>
            </a:r>
            <a:r>
              <a:rPr lang="tr-TR" dirty="0"/>
              <a:t>veli dinlenmelidir. </a:t>
            </a:r>
            <a:endParaRPr lang="tr-TR" dirty="0" smtClean="0"/>
          </a:p>
          <a:p>
            <a:r>
              <a:rPr lang="tr-TR" dirty="0" smtClean="0"/>
              <a:t>Toplantı </a:t>
            </a:r>
            <a:r>
              <a:rPr lang="tr-TR" dirty="0"/>
              <a:t>yapılacak ortamın uygun olmasına dikkat edilmelidir </a:t>
            </a:r>
            <a:endParaRPr lang="tr-TR" dirty="0" smtClean="0"/>
          </a:p>
          <a:p>
            <a:r>
              <a:rPr lang="tr-TR" dirty="0" smtClean="0"/>
              <a:t>Veli </a:t>
            </a:r>
            <a:r>
              <a:rPr lang="tr-TR" dirty="0"/>
              <a:t>nezaket kuralları içerisinde uğurlanmalıdır. </a:t>
            </a:r>
            <a:endParaRPr lang="tr-TR" dirty="0" smtClean="0"/>
          </a:p>
          <a:p>
            <a:r>
              <a:rPr lang="tr-TR" dirty="0"/>
              <a:t>Bu çalışma </a:t>
            </a:r>
            <a:r>
              <a:rPr lang="tr-TR" dirty="0">
                <a:solidFill>
                  <a:srgbClr val="FF0000"/>
                </a:solidFill>
              </a:rPr>
              <a:t>okul yöneticisi başkanlığında</a:t>
            </a:r>
            <a:r>
              <a:rPr lang="tr-TR" dirty="0"/>
              <a:t>, okul rehberlik hizmetleri yürütme komisyonu üyesi olan en az 2 öğretmen tarafından yürütülür.</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smtClean="0">
                <a:ln w="0"/>
                <a:solidFill>
                  <a:schemeClr val="tx1"/>
                </a:solidFill>
                <a:effectLst>
                  <a:outerShdw blurRad="38100" dist="19050" dir="2700000" algn="tl" rotWithShape="0">
                    <a:schemeClr val="dk1">
                      <a:alpha val="40000"/>
                    </a:schemeClr>
                  </a:outerShdw>
                </a:effectLst>
              </a:rPr>
              <a:t>DİKKAT EDİLMESİ GEREKEN HUSUSLAR</a:t>
            </a:r>
            <a:endParaRPr lang="tr-TR" sz="28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65812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Ev Ziyareti</a:t>
            </a:r>
            <a:endParaRPr lang="tr-TR" dirty="0"/>
          </a:p>
        </p:txBody>
      </p:sp>
      <p:sp>
        <p:nvSpPr>
          <p:cNvPr id="3" name="İçerik Yer Tutucusu 2"/>
          <p:cNvSpPr>
            <a:spLocks noGrp="1"/>
          </p:cNvSpPr>
          <p:nvPr>
            <p:ph idx="1"/>
          </p:nvPr>
        </p:nvSpPr>
        <p:spPr>
          <a:xfrm>
            <a:off x="362857" y="1988458"/>
            <a:ext cx="11016343" cy="4644572"/>
          </a:xfrm>
        </p:spPr>
        <p:txBody>
          <a:bodyPr>
            <a:normAutofit fontScale="92500" lnSpcReduction="10000"/>
          </a:bodyPr>
          <a:lstStyle/>
          <a:p>
            <a:r>
              <a:rPr lang="tr-TR" dirty="0" smtClean="0"/>
              <a:t>Amaç, </a:t>
            </a:r>
            <a:r>
              <a:rPr lang="tr-TR" dirty="0"/>
              <a:t>d</a:t>
            </a:r>
            <a:r>
              <a:rPr lang="tr-TR" dirty="0" smtClean="0"/>
              <a:t>evamsızlık </a:t>
            </a:r>
            <a:r>
              <a:rPr lang="tr-TR" dirty="0"/>
              <a:t>konusunda veli ile bilgi alışverişi yapmak, aile yapısını tanımak, aileyi ikna etmek, sorunun önemini ve okulun kararlılığını vurgulamak ve iş birliği ortamını geliştirmektir. </a:t>
            </a:r>
            <a:endParaRPr lang="tr-TR" dirty="0" smtClean="0"/>
          </a:p>
          <a:p>
            <a:r>
              <a:rPr lang="tr-TR" dirty="0" smtClean="0"/>
              <a:t>Ev ziyareti, okulda oluşturulacak komisyon tarafından gerçekleştirilir.</a:t>
            </a:r>
          </a:p>
          <a:p>
            <a:r>
              <a:rPr lang="tr-TR" dirty="0" smtClean="0"/>
              <a:t>Ev ziyaretinde, cinsiyet </a:t>
            </a:r>
            <a:r>
              <a:rPr lang="tr-TR" dirty="0"/>
              <a:t>faktörü göz önüne alınmalı, mümkünse farklı cinsiyetlerden çalışanların ev ziyaretine katılması uygundur. </a:t>
            </a:r>
            <a:endParaRPr lang="tr-TR" dirty="0" smtClean="0"/>
          </a:p>
          <a:p>
            <a:r>
              <a:rPr lang="tr-TR" dirty="0" smtClean="0"/>
              <a:t>Veli </a:t>
            </a:r>
            <a:r>
              <a:rPr lang="tr-TR" dirty="0"/>
              <a:t>ziyareti yapılmadan önce mümkünse haber verilmelidir. </a:t>
            </a:r>
            <a:endParaRPr lang="tr-TR" dirty="0" smtClean="0"/>
          </a:p>
          <a:p>
            <a:r>
              <a:rPr lang="tr-TR" dirty="0" smtClean="0"/>
              <a:t>Görüşmede </a:t>
            </a:r>
            <a:r>
              <a:rPr lang="tr-TR" dirty="0"/>
              <a:t>anne ve babalara odaklanılmalı, onlarla daha çok konuşulmalı, çocuğun kendisini odak olarak hissetmemesi sağlanmalıdır. </a:t>
            </a:r>
          </a:p>
          <a:p>
            <a:r>
              <a:rPr lang="tr-TR" dirty="0" smtClean="0"/>
              <a:t>Görüşmenin </a:t>
            </a:r>
            <a:r>
              <a:rPr lang="tr-TR" dirty="0"/>
              <a:t>amacı ve kapsamı veliye/aileye anlaşılır bir şekilde anlatılmalıdır. </a:t>
            </a:r>
            <a:endParaRPr lang="tr-TR" dirty="0" smtClean="0"/>
          </a:p>
          <a:p>
            <a:r>
              <a:rPr lang="tr-TR" dirty="0" smtClean="0"/>
              <a:t>Ev </a:t>
            </a:r>
            <a:r>
              <a:rPr lang="tr-TR" dirty="0"/>
              <a:t>ziyareti değerlendirme formu doldurulmalıdır </a:t>
            </a:r>
            <a:endParaRPr lang="tr-TR" dirty="0" smtClean="0"/>
          </a:p>
          <a:p>
            <a:r>
              <a:rPr lang="tr-TR" dirty="0" smtClean="0">
                <a:solidFill>
                  <a:srgbClr val="FF0000"/>
                </a:solidFill>
              </a:rPr>
              <a:t>Riskli durumlarda muhtar, kolluk kuvvetleri ve belediye zabıta ekiplerinden destek istenmelidir.</a:t>
            </a:r>
            <a:endParaRPr lang="tr-TR" dirty="0">
              <a:solidFill>
                <a:srgbClr val="FF0000"/>
              </a:solidFill>
            </a:endParaRP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smtClean="0">
                <a:ln w="0"/>
                <a:solidFill>
                  <a:schemeClr val="tx1"/>
                </a:solidFill>
                <a:effectLst>
                  <a:outerShdw blurRad="38100" dist="19050" dir="2700000" algn="tl" rotWithShape="0">
                    <a:schemeClr val="dk1">
                      <a:alpha val="40000"/>
                    </a:schemeClr>
                  </a:outerShdw>
                </a:effectLst>
              </a:rPr>
              <a:t>DİKKAT EDİLMESİ GEREKEN HUSUSLAR</a:t>
            </a:r>
            <a:endParaRPr lang="tr-TR" sz="28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57626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Yasal Yaptırım</a:t>
            </a:r>
          </a:p>
        </p:txBody>
      </p:sp>
      <p:sp>
        <p:nvSpPr>
          <p:cNvPr id="3" name="İçerik Yer Tutucusu 2"/>
          <p:cNvSpPr>
            <a:spLocks noGrp="1"/>
          </p:cNvSpPr>
          <p:nvPr>
            <p:ph idx="1"/>
          </p:nvPr>
        </p:nvSpPr>
        <p:spPr>
          <a:xfrm>
            <a:off x="859809" y="1973944"/>
            <a:ext cx="10795162" cy="4717142"/>
          </a:xfrm>
        </p:spPr>
        <p:txBody>
          <a:bodyPr>
            <a:normAutofit fontScale="92500" lnSpcReduction="10000"/>
          </a:bodyPr>
          <a:lstStyle/>
          <a:p>
            <a:pPr marL="0" indent="0" algn="just">
              <a:buNone/>
            </a:pPr>
            <a:r>
              <a:rPr lang="tr-TR" b="1" dirty="0"/>
              <a:t>Yasal sürecin başlatılması için dikkat edilmesi gerekenler;</a:t>
            </a:r>
          </a:p>
          <a:p>
            <a:pPr algn="just"/>
            <a:r>
              <a:rPr lang="tr-TR" dirty="0" smtClean="0"/>
              <a:t> </a:t>
            </a:r>
            <a:r>
              <a:rPr lang="tr-TR" dirty="0"/>
              <a:t>Çocuğun </a:t>
            </a:r>
            <a:r>
              <a:rPr lang="tr-TR" dirty="0" smtClean="0"/>
              <a:t>okula </a:t>
            </a:r>
            <a:r>
              <a:rPr lang="tr-TR" dirty="0"/>
              <a:t>devamını sağlamak için veliye ve çocuğa dönük yaptığınız her </a:t>
            </a:r>
            <a:r>
              <a:rPr lang="tr-TR" dirty="0" smtClean="0"/>
              <a:t>tür çalışmanın </a:t>
            </a:r>
            <a:r>
              <a:rPr lang="tr-TR" dirty="0"/>
              <a:t>(Ev ziyareti formu, Veli görüşme tutanağı, </a:t>
            </a:r>
            <a:r>
              <a:rPr lang="tr-TR" dirty="0" smtClean="0"/>
              <a:t>iadeli taahhütlü mektup</a:t>
            </a:r>
            <a:r>
              <a:rPr lang="tr-TR" dirty="0"/>
              <a:t>, </a:t>
            </a:r>
            <a:r>
              <a:rPr lang="tr-TR" dirty="0" smtClean="0"/>
              <a:t>devamsızlık nedenleri anketi sonuçları) dokümanını </a:t>
            </a:r>
            <a:r>
              <a:rPr lang="tr-TR" dirty="0"/>
              <a:t>arşivleyin.</a:t>
            </a:r>
          </a:p>
          <a:p>
            <a:pPr algn="just"/>
            <a:r>
              <a:rPr lang="tr-TR" dirty="0" smtClean="0"/>
              <a:t>Veliye </a:t>
            </a:r>
            <a:r>
              <a:rPr lang="tr-TR" dirty="0"/>
              <a:t>gönderdiğiniz </a:t>
            </a:r>
            <a:r>
              <a:rPr lang="tr-TR" dirty="0" smtClean="0"/>
              <a:t>mektubu </a:t>
            </a:r>
            <a:r>
              <a:rPr lang="tr-TR" dirty="0"/>
              <a:t>iadeli taahhütlü </a:t>
            </a:r>
            <a:r>
              <a:rPr lang="tr-TR" dirty="0" smtClean="0"/>
              <a:t>gönderiniz (7201 </a:t>
            </a:r>
            <a:r>
              <a:rPr lang="tr-TR" dirty="0"/>
              <a:t>Sayılı Tebligat Kanunu). Alındı belgesini çocuğun takip dosyasına ekleyiniz.</a:t>
            </a:r>
          </a:p>
          <a:p>
            <a:pPr algn="just"/>
            <a:r>
              <a:rPr lang="tr-TR" dirty="0" smtClean="0"/>
              <a:t> </a:t>
            </a:r>
            <a:r>
              <a:rPr lang="tr-TR" dirty="0"/>
              <a:t>Çocuğun okula devamını sağlamaya dönük yapılan çalışmalardan </a:t>
            </a:r>
            <a:r>
              <a:rPr lang="tr-TR" dirty="0" smtClean="0"/>
              <a:t>sonra </a:t>
            </a:r>
            <a:r>
              <a:rPr lang="tr-TR" dirty="0"/>
              <a:t>çocuk </a:t>
            </a:r>
            <a:r>
              <a:rPr lang="tr-TR" dirty="0" smtClean="0"/>
              <a:t>hala devamsızlık yapıyorsa, köylerde muhtar diğer yerlerde mülki </a:t>
            </a:r>
            <a:r>
              <a:rPr lang="tr-TR" dirty="0"/>
              <a:t>idare amirine yasal </a:t>
            </a:r>
            <a:r>
              <a:rPr lang="tr-TR" dirty="0" smtClean="0"/>
              <a:t>sürecin başlatılması </a:t>
            </a:r>
            <a:r>
              <a:rPr lang="tr-TR" dirty="0"/>
              <a:t>için yazıyla bildiriniz (222 Sayılı İlköğretim ve Eğitim </a:t>
            </a:r>
            <a:r>
              <a:rPr lang="tr-TR" dirty="0" smtClean="0"/>
              <a:t>Kanunu)</a:t>
            </a:r>
          </a:p>
          <a:p>
            <a:pPr algn="just"/>
            <a:r>
              <a:rPr lang="tr-TR" dirty="0" smtClean="0"/>
              <a:t>Aynı </a:t>
            </a:r>
            <a:r>
              <a:rPr lang="tr-TR" dirty="0"/>
              <a:t>zamanda durumu çocuğun içinde bulunduğu risk halinin araştırılması ve </a:t>
            </a:r>
            <a:r>
              <a:rPr lang="tr-TR" dirty="0" smtClean="0"/>
              <a:t>gerektiğinde koruyucu </a:t>
            </a:r>
            <a:r>
              <a:rPr lang="tr-TR" dirty="0"/>
              <a:t>ve destekleyici tedbirler ile çocuğun korunması ve eğitime devamının sağlanması </a:t>
            </a:r>
            <a:r>
              <a:rPr lang="tr-TR" dirty="0" smtClean="0"/>
              <a:t>için durumu Aile, Çalışma ve Sosyal Hizmetler İl Müdürlüğüne </a:t>
            </a:r>
            <a:r>
              <a:rPr lang="tr-TR" dirty="0"/>
              <a:t>bildiriniz (2828 Sayılı SHÇEK </a:t>
            </a:r>
            <a:r>
              <a:rPr lang="tr-TR" dirty="0" smtClean="0"/>
              <a:t>Kanunu ).</a:t>
            </a:r>
            <a:endParaRPr lang="tr-TR" dirty="0"/>
          </a:p>
          <a:p>
            <a:pPr algn="just"/>
            <a:r>
              <a:rPr lang="tr-TR" dirty="0" smtClean="0"/>
              <a:t>Bu </a:t>
            </a:r>
            <a:r>
              <a:rPr lang="tr-TR" dirty="0"/>
              <a:t>çalışma okul yönetimi, </a:t>
            </a:r>
            <a:r>
              <a:rPr lang="tr-TR" dirty="0" smtClean="0"/>
              <a:t>ilçe </a:t>
            </a:r>
            <a:r>
              <a:rPr lang="tr-TR" dirty="0"/>
              <a:t>ve </a:t>
            </a:r>
            <a:r>
              <a:rPr lang="tr-TR" dirty="0" smtClean="0"/>
              <a:t>il </a:t>
            </a:r>
            <a:r>
              <a:rPr lang="tr-TR" dirty="0"/>
              <a:t>milli eğitim müdürlükleri tarafından yürütülür.</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smtClean="0">
                <a:ln w="0"/>
                <a:solidFill>
                  <a:schemeClr val="tx1"/>
                </a:solidFill>
                <a:effectLst>
                  <a:outerShdw blurRad="38100" dist="19050" dir="2700000" algn="tl" rotWithShape="0">
                    <a:schemeClr val="dk1">
                      <a:alpha val="40000"/>
                    </a:schemeClr>
                  </a:outerShdw>
                </a:effectLst>
              </a:rPr>
              <a:t>DİKKAT EDİLMESİ GEREKEN HUSUSLAR</a:t>
            </a:r>
            <a:endParaRPr lang="tr-TR" sz="28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48254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Devamsızlık Odaklı Müdahale</a:t>
            </a:r>
          </a:p>
        </p:txBody>
      </p:sp>
      <p:sp>
        <p:nvSpPr>
          <p:cNvPr id="3" name="İçerik Yer Tutucusu 2"/>
          <p:cNvSpPr>
            <a:spLocks noGrp="1"/>
          </p:cNvSpPr>
          <p:nvPr>
            <p:ph idx="1"/>
          </p:nvPr>
        </p:nvSpPr>
        <p:spPr/>
        <p:txBody>
          <a:bodyPr>
            <a:normAutofit/>
          </a:bodyPr>
          <a:lstStyle/>
          <a:p>
            <a:r>
              <a:rPr lang="tr-TR" dirty="0"/>
              <a:t>Temel nedenleri saptamadan doğrudan sorunun kendisine yönelik müdahaledir. </a:t>
            </a:r>
            <a:endParaRPr lang="tr-TR" dirty="0" smtClean="0"/>
          </a:p>
          <a:p>
            <a:r>
              <a:rPr lang="tr-TR" dirty="0" smtClean="0"/>
              <a:t>Bazen</a:t>
            </a:r>
            <a:r>
              <a:rPr lang="tr-TR" dirty="0"/>
              <a:t> </a:t>
            </a:r>
            <a:r>
              <a:rPr lang="tr-TR" dirty="0" smtClean="0"/>
              <a:t>devamsızlığa </a:t>
            </a:r>
            <a:r>
              <a:rPr lang="tr-TR" dirty="0"/>
              <a:t>yol açan nedenleri değiştirmeden soruna yönelik yöntemler etkili olabilir. </a:t>
            </a:r>
            <a:endParaRPr lang="tr-TR" dirty="0" smtClean="0"/>
          </a:p>
          <a:p>
            <a:r>
              <a:rPr lang="tr-TR" dirty="0" smtClean="0"/>
              <a:t>Devamsızlıkta</a:t>
            </a:r>
            <a:r>
              <a:rPr lang="tr-TR" dirty="0"/>
              <a:t> </a:t>
            </a:r>
            <a:r>
              <a:rPr lang="tr-TR" dirty="0" smtClean="0"/>
              <a:t>öncelikle </a:t>
            </a:r>
            <a:r>
              <a:rPr lang="tr-TR" dirty="0"/>
              <a:t>nedenler araştırılmalıdır. Ancak planlamayla veya zamanla ilgili sorunlar varsa, aşağıdaki </a:t>
            </a:r>
            <a:r>
              <a:rPr lang="tr-TR" dirty="0" smtClean="0"/>
              <a:t>duruma özel </a:t>
            </a:r>
            <a:r>
              <a:rPr lang="tr-TR" dirty="0"/>
              <a:t>basit yöntemler uygulanmalıdır</a:t>
            </a:r>
            <a:r>
              <a:rPr lang="tr-TR" dirty="0" smtClean="0"/>
              <a:t>.</a:t>
            </a:r>
            <a:endParaRPr lang="tr-TR" dirty="0"/>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8532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fontScale="90000"/>
          </a:bodyPr>
          <a:lstStyle/>
          <a:p>
            <a:pPr algn="ctr"/>
            <a:r>
              <a:rPr lang="tr-TR" b="1" dirty="0" smtClean="0"/>
              <a:t>MİLLÎ EĞİTİM BAKANLIĞI OKUL ÖNCESİ EĞİTİM VE İLKÖĞRETİM KURUMLARI YÖNETMELİĞİ</a:t>
            </a:r>
            <a:endParaRPr lang="tr-TR" dirty="0"/>
          </a:p>
        </p:txBody>
      </p:sp>
      <p:sp>
        <p:nvSpPr>
          <p:cNvPr id="3" name="İçerik Yer Tutucusu 2"/>
          <p:cNvSpPr>
            <a:spLocks noGrp="1"/>
          </p:cNvSpPr>
          <p:nvPr>
            <p:ph idx="1"/>
          </p:nvPr>
        </p:nvSpPr>
        <p:spPr>
          <a:xfrm>
            <a:off x="899885" y="2076450"/>
            <a:ext cx="10958285" cy="4781550"/>
          </a:xfrm>
        </p:spPr>
        <p:txBody>
          <a:bodyPr>
            <a:normAutofit fontScale="92500" lnSpcReduction="20000"/>
          </a:bodyPr>
          <a:lstStyle/>
          <a:p>
            <a:pPr marL="0" indent="0">
              <a:buNone/>
            </a:pPr>
            <a:r>
              <a:rPr lang="tr-TR" b="1" dirty="0" smtClean="0"/>
              <a:t>Devam</a:t>
            </a:r>
            <a:r>
              <a:rPr lang="tr-TR" b="1" dirty="0"/>
              <a:t>, devamsızlığın izlenmesi ve izin verme</a:t>
            </a:r>
            <a:endParaRPr lang="tr-TR" dirty="0"/>
          </a:p>
          <a:p>
            <a:pPr marL="0" indent="0">
              <a:buNone/>
            </a:pPr>
            <a:r>
              <a:rPr lang="tr-TR" dirty="0"/>
              <a:t>MADDE 18 –</a:t>
            </a:r>
          </a:p>
          <a:p>
            <a:pPr lvl="0"/>
            <a:r>
              <a:rPr lang="tr-TR" dirty="0"/>
              <a:t>Çocukların devamsızlıkları, okul öncesi eğitim kurumlarında öğretmen, ilkokullarda sınıf öğretmeni, ortaokul ve imam-hatip ortaokullarında ise okul yönetimi tarafından e-Okul sistemine işlenir ve yöneticiler tarafından takip edilir.</a:t>
            </a:r>
          </a:p>
          <a:p>
            <a:pPr marL="0" indent="0">
              <a:buNone/>
            </a:pPr>
            <a:r>
              <a:rPr lang="tr-TR" b="1" dirty="0">
                <a:solidFill>
                  <a:srgbClr val="C00000"/>
                </a:solidFill>
              </a:rPr>
              <a:t>Okul öncesi eğitim kurumlarında;</a:t>
            </a:r>
            <a:endParaRPr lang="tr-TR" dirty="0">
              <a:solidFill>
                <a:srgbClr val="C00000"/>
              </a:solidFill>
            </a:endParaRPr>
          </a:p>
          <a:p>
            <a:r>
              <a:rPr lang="tr-TR" dirty="0" smtClean="0"/>
              <a:t>Kayıtları </a:t>
            </a:r>
            <a:r>
              <a:rPr lang="tr-TR" dirty="0"/>
              <a:t>yapılan çocukların kuruma günlük eğitimi aksatmayacak şekilde devam etmelerinin sağlanması esastır. Ancak özel eğitim gerektiren çocukların sosyal uyum ve gelişim özelliğine göre günlük devam sürelerinde esneklik sağlanır.</a:t>
            </a:r>
          </a:p>
          <a:p>
            <a:r>
              <a:rPr lang="tr-TR" dirty="0" smtClean="0"/>
              <a:t>Özürsüz </a:t>
            </a:r>
            <a:r>
              <a:rPr lang="tr-TR" dirty="0"/>
              <a:t>olarak aralıksız 10 gün okula devam etmeyen çocuğun velisi okul müdürlüğünce yazı ile uyarılır. Bu uyarıya rağmen özürsüz olarak aralıksız 30 gün okula devam etmeyen ve devam ettiği hâlde üst üste iki aylık ücreti yatırılmayan çocukların kaydı silinir. Bu durum veliye yazılı olarak bildirilir.</a:t>
            </a:r>
          </a:p>
          <a:p>
            <a:r>
              <a:rPr lang="tr-TR" dirty="0" smtClean="0"/>
              <a:t>Aylık </a:t>
            </a:r>
            <a:r>
              <a:rPr lang="tr-TR" dirty="0"/>
              <a:t>aidatını zamanında ödemeyen, geçmiş aylardan borcu kalan ve devamsızlık nedeniyle okulla ilişiği kesildiği hâlde okula devam ettirilen çocukların ücreti, veli ile yapılan sözleşme hükümleri çerçevesinde tahsil edilir.</a:t>
            </a:r>
          </a:p>
          <a:p>
            <a:endParaRPr lang="tr-TR" dirty="0"/>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6359017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Okula Geç Kalıyorsa </a:t>
            </a:r>
          </a:p>
        </p:txBody>
      </p:sp>
      <p:sp>
        <p:nvSpPr>
          <p:cNvPr id="3" name="İçerik Yer Tutucusu 2"/>
          <p:cNvSpPr>
            <a:spLocks noGrp="1"/>
          </p:cNvSpPr>
          <p:nvPr>
            <p:ph idx="1"/>
          </p:nvPr>
        </p:nvSpPr>
        <p:spPr>
          <a:xfrm>
            <a:off x="680321" y="2090056"/>
            <a:ext cx="10669850" cy="4310743"/>
          </a:xfrm>
        </p:spPr>
        <p:txBody>
          <a:bodyPr>
            <a:normAutofit/>
          </a:bodyPr>
          <a:lstStyle/>
          <a:p>
            <a:pPr marL="0" indent="0">
              <a:buNone/>
            </a:pPr>
            <a:endParaRPr lang="tr-TR" b="1" dirty="0" smtClean="0"/>
          </a:p>
          <a:p>
            <a:r>
              <a:rPr lang="tr-TR" dirty="0" smtClean="0"/>
              <a:t>Çocuğun </a:t>
            </a:r>
            <a:r>
              <a:rPr lang="tr-TR" dirty="0"/>
              <a:t>yatma saati ile ilgili bir plan oluşturunuz. </a:t>
            </a:r>
            <a:endParaRPr lang="tr-TR" dirty="0" smtClean="0"/>
          </a:p>
          <a:p>
            <a:r>
              <a:rPr lang="tr-TR" dirty="0" smtClean="0"/>
              <a:t> </a:t>
            </a:r>
            <a:r>
              <a:rPr lang="tr-TR" dirty="0"/>
              <a:t>Çocuğun çalar saati var mı? Yoksa çocuğun bir çalar saat edinmesini sağlayınız. Eğer varsa </a:t>
            </a:r>
            <a:r>
              <a:rPr lang="tr-TR" dirty="0" smtClean="0"/>
              <a:t>nasıl kullanılacağını </a:t>
            </a:r>
            <a:r>
              <a:rPr lang="tr-TR" dirty="0"/>
              <a:t>biliyor mu? Bu konularda çocuğa ve veliye yardımcı olunuz.</a:t>
            </a:r>
          </a:p>
          <a:p>
            <a:r>
              <a:rPr lang="tr-TR" dirty="0" smtClean="0"/>
              <a:t> </a:t>
            </a:r>
            <a:r>
              <a:rPr lang="tr-TR" dirty="0"/>
              <a:t>Çocuğun okula zamanında geldiği ve gelmediği durumlara ilişkin duygu ve düşünceleri fark </a:t>
            </a:r>
            <a:r>
              <a:rPr lang="tr-TR" dirty="0" smtClean="0"/>
              <a:t>etmesine yardımcı </a:t>
            </a:r>
            <a:r>
              <a:rPr lang="tr-TR" dirty="0"/>
              <a:t>olunuz.</a:t>
            </a:r>
          </a:p>
          <a:p>
            <a:r>
              <a:rPr lang="tr-TR" dirty="0" smtClean="0"/>
              <a:t>Çocuğun </a:t>
            </a:r>
            <a:r>
              <a:rPr lang="tr-TR" dirty="0"/>
              <a:t>okula zamanında geldiği ve geç geldiği günlerin yazılı olduğu ve kendini </a:t>
            </a:r>
            <a:r>
              <a:rPr lang="tr-TR" dirty="0" smtClean="0"/>
              <a:t>gözlemleyebileceği bir </a:t>
            </a:r>
            <a:r>
              <a:rPr lang="tr-TR" dirty="0"/>
              <a:t>çizelgeyi birlikte hazırlayınız.</a:t>
            </a:r>
          </a:p>
          <a:p>
            <a:r>
              <a:rPr lang="tr-TR" dirty="0" smtClean="0"/>
              <a:t>Çocuğun </a:t>
            </a:r>
            <a:r>
              <a:rPr lang="tr-TR" dirty="0"/>
              <a:t>kendisine ait bir saat edinmesini sağlayınız.</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617044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Derse Devamsızlık Yapıyorsa</a:t>
            </a:r>
          </a:p>
        </p:txBody>
      </p:sp>
      <p:sp>
        <p:nvSpPr>
          <p:cNvPr id="3" name="İçerik Yer Tutucusu 2"/>
          <p:cNvSpPr>
            <a:spLocks noGrp="1"/>
          </p:cNvSpPr>
          <p:nvPr>
            <p:ph idx="1"/>
          </p:nvPr>
        </p:nvSpPr>
        <p:spPr>
          <a:xfrm>
            <a:off x="680320" y="2032000"/>
            <a:ext cx="10684365" cy="4455886"/>
          </a:xfrm>
        </p:spPr>
        <p:txBody>
          <a:bodyPr>
            <a:normAutofit/>
          </a:bodyPr>
          <a:lstStyle/>
          <a:p>
            <a:pPr marL="0" indent="0">
              <a:buNone/>
            </a:pPr>
            <a:endParaRPr lang="tr-TR" b="1" dirty="0"/>
          </a:p>
          <a:p>
            <a:r>
              <a:rPr lang="tr-TR" dirty="0" smtClean="0"/>
              <a:t>Çocuğun </a:t>
            </a:r>
            <a:r>
              <a:rPr lang="tr-TR" dirty="0"/>
              <a:t>bir arkadaşından ona zamanı hatırlamasında yardımcı olmasını isteyiniz.</a:t>
            </a:r>
          </a:p>
          <a:p>
            <a:r>
              <a:rPr lang="tr-TR" dirty="0" smtClean="0"/>
              <a:t>Çocuğa </a:t>
            </a:r>
            <a:r>
              <a:rPr lang="tr-TR" dirty="0"/>
              <a:t>tarafınızdan imzalanmış bir ders programı veriniz.</a:t>
            </a:r>
          </a:p>
          <a:p>
            <a:r>
              <a:rPr lang="tr-TR" dirty="0" smtClean="0"/>
              <a:t>Çocuğun </a:t>
            </a:r>
            <a:r>
              <a:rPr lang="tr-TR" dirty="0"/>
              <a:t>derse zamanında geldiği ve gelmediği durumlara ilişkin duygu ve düşünceleri fark </a:t>
            </a:r>
            <a:r>
              <a:rPr lang="tr-TR" dirty="0" smtClean="0"/>
              <a:t>etmesine yardımcı </a:t>
            </a:r>
            <a:r>
              <a:rPr lang="tr-TR" dirty="0"/>
              <a:t>olunuz. Çocuğun okula zamanında geldiği ve geç geldiği günlerin yazılı olduğu ve </a:t>
            </a:r>
            <a:r>
              <a:rPr lang="tr-TR" dirty="0" smtClean="0"/>
              <a:t>kendini gözlemleyebileceği </a:t>
            </a:r>
            <a:r>
              <a:rPr lang="tr-TR" dirty="0"/>
              <a:t>bir çizelgeyi birlikte hazırlayınız.</a:t>
            </a:r>
          </a:p>
          <a:p>
            <a:r>
              <a:rPr lang="tr-TR" dirty="0" smtClean="0"/>
              <a:t>Ailelerle </a:t>
            </a:r>
            <a:r>
              <a:rPr lang="tr-TR" dirty="0"/>
              <a:t>iletişimi kesmeyiniz ve çocuğun gelişimi hakkında bilgi veriniz. Böylece aile de </a:t>
            </a:r>
            <a:r>
              <a:rPr lang="tr-TR" dirty="0" smtClean="0"/>
              <a:t>çocuğun derse </a:t>
            </a:r>
            <a:r>
              <a:rPr lang="tr-TR" dirty="0"/>
              <a:t>zamanında gelmesi konusunda çocuğu destekleyecektir.</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23429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Ders Kaçırıyorsa</a:t>
            </a:r>
          </a:p>
        </p:txBody>
      </p:sp>
      <p:sp>
        <p:nvSpPr>
          <p:cNvPr id="3" name="İçerik Yer Tutucusu 2"/>
          <p:cNvSpPr>
            <a:spLocks noGrp="1"/>
          </p:cNvSpPr>
          <p:nvPr>
            <p:ph idx="1"/>
          </p:nvPr>
        </p:nvSpPr>
        <p:spPr>
          <a:xfrm>
            <a:off x="680321" y="2104570"/>
            <a:ext cx="10190879" cy="4397829"/>
          </a:xfrm>
        </p:spPr>
        <p:txBody>
          <a:bodyPr>
            <a:normAutofit/>
          </a:bodyPr>
          <a:lstStyle/>
          <a:p>
            <a:pPr marL="0" indent="0">
              <a:buNone/>
            </a:pPr>
            <a:endParaRPr lang="tr-TR" sz="2600" b="1" dirty="0" smtClean="0"/>
          </a:p>
          <a:p>
            <a:r>
              <a:rPr lang="tr-TR" dirty="0" smtClean="0"/>
              <a:t>Çocuk </a:t>
            </a:r>
            <a:r>
              <a:rPr lang="tr-TR" dirty="0"/>
              <a:t>ile devam ettiği derslerin yazılı olduğu bir çizelge hazırlayınız. Bir sayı belirleyiniz ve </a:t>
            </a:r>
            <a:r>
              <a:rPr lang="tr-TR" dirty="0" smtClean="0"/>
              <a:t>belirlenen sayı </a:t>
            </a:r>
            <a:r>
              <a:rPr lang="tr-TR" dirty="0"/>
              <a:t>kadar derse katılırsa çocuğu takdir ediniz.</a:t>
            </a:r>
          </a:p>
          <a:p>
            <a:r>
              <a:rPr lang="tr-TR" dirty="0" smtClean="0"/>
              <a:t>Çocuk </a:t>
            </a:r>
            <a:r>
              <a:rPr lang="tr-TR" dirty="0"/>
              <a:t>derse geldiğinde onu arkadaşlarının önünde utandırmayın ve iyi karşılayınız.</a:t>
            </a:r>
          </a:p>
          <a:p>
            <a:r>
              <a:rPr lang="tr-TR" dirty="0" smtClean="0"/>
              <a:t>Çocuğun </a:t>
            </a:r>
            <a:r>
              <a:rPr lang="tr-TR" dirty="0"/>
              <a:t>sosyal ilişkilerini destekleyiniz. Böylece arkadaşları da onu derse katılması </a:t>
            </a:r>
            <a:r>
              <a:rPr lang="tr-TR" dirty="0" smtClean="0"/>
              <a:t>için destekleyebilirler</a:t>
            </a:r>
            <a:r>
              <a:rPr lang="tr-TR" dirty="0"/>
              <a:t>.</a:t>
            </a:r>
          </a:p>
          <a:p>
            <a:r>
              <a:rPr lang="tr-TR" dirty="0" smtClean="0"/>
              <a:t>Çocuğun </a:t>
            </a:r>
            <a:r>
              <a:rPr lang="tr-TR" dirty="0"/>
              <a:t>kendisinin katıldığı derslerle ilgili kayıt tutmasını sağlayınız.</a:t>
            </a:r>
          </a:p>
          <a:p>
            <a:r>
              <a:rPr lang="tr-TR" dirty="0" smtClean="0"/>
              <a:t>Çocuğa </a:t>
            </a:r>
            <a:r>
              <a:rPr lang="tr-TR" dirty="0"/>
              <a:t>derse devam ve başarı arasındaki ilişkiyi anlatınız.</a:t>
            </a:r>
          </a:p>
          <a:p>
            <a:endParaRPr lang="tr-TR" dirty="0"/>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70979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Genel </a:t>
            </a:r>
            <a:r>
              <a:rPr lang="tr-TR" dirty="0" smtClean="0"/>
              <a:t>Devamsızlık Yapıyorsa</a:t>
            </a:r>
            <a:endParaRPr lang="tr-TR" dirty="0"/>
          </a:p>
        </p:txBody>
      </p:sp>
      <p:sp>
        <p:nvSpPr>
          <p:cNvPr id="3" name="İçerik Yer Tutucusu 2"/>
          <p:cNvSpPr>
            <a:spLocks noGrp="1"/>
          </p:cNvSpPr>
          <p:nvPr>
            <p:ph idx="1"/>
          </p:nvPr>
        </p:nvSpPr>
        <p:spPr>
          <a:xfrm>
            <a:off x="680321" y="1973943"/>
            <a:ext cx="11134308" cy="4651708"/>
          </a:xfrm>
        </p:spPr>
        <p:txBody>
          <a:bodyPr>
            <a:normAutofit fontScale="70000" lnSpcReduction="20000"/>
          </a:bodyPr>
          <a:lstStyle/>
          <a:p>
            <a:pPr marL="0" indent="0" algn="just">
              <a:buNone/>
            </a:pPr>
            <a:endParaRPr lang="tr-TR" sz="3300" b="1" dirty="0"/>
          </a:p>
          <a:p>
            <a:pPr algn="just"/>
            <a:r>
              <a:rPr lang="tr-TR" dirty="0" smtClean="0"/>
              <a:t>Evde </a:t>
            </a:r>
            <a:r>
              <a:rPr lang="tr-TR" dirty="0"/>
              <a:t>çocuk için okula gelmekten daha cazip olan bir şey olup olmadığını öğreniniz.</a:t>
            </a:r>
          </a:p>
          <a:p>
            <a:pPr algn="just"/>
            <a:r>
              <a:rPr lang="tr-TR" dirty="0" smtClean="0"/>
              <a:t>Veli </a:t>
            </a:r>
            <a:r>
              <a:rPr lang="tr-TR" dirty="0"/>
              <a:t>ile sürekli iletişim halinde olunuz. Bu iki taraflı iletişim ailenin de uygun olan </a:t>
            </a:r>
            <a:r>
              <a:rPr lang="tr-TR" dirty="0" smtClean="0"/>
              <a:t>davranışları desteklemesini </a:t>
            </a:r>
            <a:r>
              <a:rPr lang="tr-TR" dirty="0"/>
              <a:t>sağlayacaktır.</a:t>
            </a:r>
          </a:p>
          <a:p>
            <a:pPr algn="just"/>
            <a:r>
              <a:rPr lang="tr-TR" dirty="0" smtClean="0"/>
              <a:t>Çocuk </a:t>
            </a:r>
            <a:r>
              <a:rPr lang="tr-TR" dirty="0"/>
              <a:t>ile devam ettiği günlerin yazılı olduğu bir çizelge hazırlayınız. Bir sayı belirleyin </a:t>
            </a:r>
            <a:r>
              <a:rPr lang="tr-TR" dirty="0" smtClean="0"/>
              <a:t>ve belirlenen </a:t>
            </a:r>
            <a:r>
              <a:rPr lang="tr-TR" dirty="0"/>
              <a:t>sayı kadar gün okula devam ederse çocuğu takdir ediniz.</a:t>
            </a:r>
          </a:p>
          <a:p>
            <a:pPr algn="just"/>
            <a:r>
              <a:rPr lang="tr-TR" dirty="0" smtClean="0"/>
              <a:t> </a:t>
            </a:r>
            <a:r>
              <a:rPr lang="tr-TR" dirty="0"/>
              <a:t>Çocuğun kendisinin okula devamı ile ilgili kayıt tutmasını sağlayınız.</a:t>
            </a:r>
          </a:p>
          <a:p>
            <a:pPr algn="just"/>
            <a:r>
              <a:rPr lang="tr-TR" dirty="0" smtClean="0"/>
              <a:t> </a:t>
            </a:r>
            <a:r>
              <a:rPr lang="tr-TR" dirty="0"/>
              <a:t>Çocuk derse geldiğinde onu arkadaşlarının önünde utandırmayın ve iyi karşılayınız.</a:t>
            </a:r>
          </a:p>
          <a:p>
            <a:pPr algn="just"/>
            <a:r>
              <a:rPr lang="tr-TR" dirty="0" smtClean="0"/>
              <a:t>Çocuğa </a:t>
            </a:r>
            <a:r>
              <a:rPr lang="tr-TR" dirty="0"/>
              <a:t>derse devam ve başarı arasındaki ilişkiyi anlatınız. Aile üyelerini de aynısını </a:t>
            </a:r>
            <a:r>
              <a:rPr lang="tr-TR" dirty="0" smtClean="0"/>
              <a:t>yapmak konusunda </a:t>
            </a:r>
            <a:r>
              <a:rPr lang="tr-TR" dirty="0"/>
              <a:t>bilgilendiriniz</a:t>
            </a:r>
            <a:r>
              <a:rPr lang="tr-TR" dirty="0" smtClean="0"/>
              <a:t>.</a:t>
            </a:r>
            <a:endParaRPr lang="tr-TR" dirty="0"/>
          </a:p>
          <a:p>
            <a:pPr algn="just"/>
            <a:r>
              <a:rPr lang="tr-TR" dirty="0" smtClean="0"/>
              <a:t>Çocuğun </a:t>
            </a:r>
            <a:r>
              <a:rPr lang="tr-TR" dirty="0"/>
              <a:t>sosyal ilişkilerini destekleyiniz. Böylece arkadaşları da onu okula gelmesi </a:t>
            </a:r>
            <a:r>
              <a:rPr lang="tr-TR" dirty="0" smtClean="0"/>
              <a:t>konusunda destekleyebilirler</a:t>
            </a:r>
            <a:r>
              <a:rPr lang="tr-TR" dirty="0"/>
              <a:t>. </a:t>
            </a:r>
            <a:endParaRPr lang="tr-TR" dirty="0" smtClean="0"/>
          </a:p>
          <a:p>
            <a:pPr algn="just"/>
            <a:r>
              <a:rPr lang="tr-TR" dirty="0" smtClean="0"/>
              <a:t>Çocuğun </a:t>
            </a:r>
            <a:r>
              <a:rPr lang="tr-TR" dirty="0"/>
              <a:t>katkıda bulunabileceği ya da kendini başarılı hissedebileceği bir projede (</a:t>
            </a:r>
            <a:r>
              <a:rPr lang="tr-TR" dirty="0" smtClean="0"/>
              <a:t>okul projesinde</a:t>
            </a:r>
            <a:r>
              <a:rPr lang="tr-TR" dirty="0"/>
              <a:t>) yer almasını sağlayınız.</a:t>
            </a:r>
          </a:p>
          <a:p>
            <a:pPr algn="just"/>
            <a:r>
              <a:rPr lang="tr-TR" dirty="0" smtClean="0"/>
              <a:t>Gelmediği </a:t>
            </a:r>
            <a:r>
              <a:rPr lang="tr-TR" dirty="0"/>
              <a:t>günlerin telafisi için sınıf arkadaşlarının işbirliği ile akran desteği sağlayınız.</a:t>
            </a:r>
          </a:p>
          <a:p>
            <a:pPr algn="just"/>
            <a:r>
              <a:rPr lang="tr-TR" dirty="0" smtClean="0">
                <a:solidFill>
                  <a:srgbClr val="FF0000"/>
                </a:solidFill>
              </a:rPr>
              <a:t>Bu </a:t>
            </a:r>
            <a:r>
              <a:rPr lang="tr-TR" dirty="0">
                <a:solidFill>
                  <a:srgbClr val="FF0000"/>
                </a:solidFill>
              </a:rPr>
              <a:t>çalışma sınıf öğretmeni ve şube rehber öğretmeni tarafından yürütülür</a:t>
            </a:r>
            <a:r>
              <a:rPr lang="tr-TR" dirty="0" smtClean="0">
                <a:solidFill>
                  <a:srgbClr val="FF0000"/>
                </a:solidFill>
              </a:rPr>
              <a:t>.</a:t>
            </a:r>
            <a:endParaRPr lang="tr-TR" dirty="0">
              <a:solidFill>
                <a:srgbClr val="FF0000"/>
              </a:solidFill>
            </a:endParaRP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81121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Okul Korkusu İle Okuldan Kaçmanın Ayırımının Yapılması</a:t>
            </a:r>
            <a:endParaRPr lang="tr-TR" dirty="0"/>
          </a:p>
        </p:txBody>
      </p:sp>
      <p:sp>
        <p:nvSpPr>
          <p:cNvPr id="3" name="İçerik Yer Tutucusu 2"/>
          <p:cNvSpPr>
            <a:spLocks noGrp="1"/>
          </p:cNvSpPr>
          <p:nvPr>
            <p:ph idx="1"/>
          </p:nvPr>
        </p:nvSpPr>
        <p:spPr/>
        <p:txBody>
          <a:bodyPr/>
          <a:lstStyle/>
          <a:p>
            <a:r>
              <a:rPr lang="tr-TR" dirty="0"/>
              <a:t>Okul korkusu, çeşitli kaygılar nedeniyle çocuğun okula gitmeyi reddetmesi ya da bu konuda isteksiz görünmesidir. Okul korkusu; okul reddi veya okul fobisi olarak da adlandırılmaktadır</a:t>
            </a:r>
            <a:r>
              <a:rPr lang="tr-TR" dirty="0" smtClean="0"/>
              <a:t>.</a:t>
            </a:r>
          </a:p>
          <a:p>
            <a:endParaRPr lang="tr-TR" dirty="0" smtClean="0"/>
          </a:p>
          <a:p>
            <a:r>
              <a:rPr lang="tr-TR" dirty="0"/>
              <a:t>Okul korkusu kavramı genellikle ayrılık veya sosyal kaygıdan ortaya çıkan endişe kaynaklı devamsızlığı tanımlamakta kullanılmaktadır. Okul korkusu ile okuldan kaçma ayrı şeylerdir. Farkları aşağıdaki tabloda verilmiştir.</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77720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Okul Korkusu İle Okuldan Kaçmanın Ayırımının Yapılması</a:t>
            </a:r>
            <a:endParaRPr lang="tr-TR" dirty="0"/>
          </a:p>
        </p:txBody>
      </p:sp>
      <p:pic>
        <p:nvPicPr>
          <p:cNvPr id="4" name="İçerik Yer Tutucusu 3"/>
          <p:cNvPicPr>
            <a:picLocks noGrp="1" noChangeAspect="1"/>
          </p:cNvPicPr>
          <p:nvPr>
            <p:ph idx="1"/>
          </p:nvPr>
        </p:nvPicPr>
        <p:blipFill>
          <a:blip r:embed="rId2"/>
          <a:stretch>
            <a:fillRect/>
          </a:stretch>
        </p:blipFill>
        <p:spPr>
          <a:xfrm>
            <a:off x="783771" y="2162630"/>
            <a:ext cx="10392229" cy="4209142"/>
          </a:xfrm>
          <a:prstGeom prst="rect">
            <a:avLst/>
          </a:prstGeom>
        </p:spPr>
      </p:pic>
      <p:sp>
        <p:nvSpPr>
          <p:cNvPr id="5" name="Dikdörtgen 4"/>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21831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Belirtiler</a:t>
            </a:r>
            <a:endParaRPr lang="tr-TR" dirty="0"/>
          </a:p>
        </p:txBody>
      </p:sp>
      <p:sp>
        <p:nvSpPr>
          <p:cNvPr id="3" name="İçerik Yer Tutucusu 2"/>
          <p:cNvSpPr>
            <a:spLocks noGrp="1"/>
          </p:cNvSpPr>
          <p:nvPr>
            <p:ph idx="1"/>
          </p:nvPr>
        </p:nvSpPr>
        <p:spPr>
          <a:xfrm>
            <a:off x="680321" y="2032000"/>
            <a:ext cx="10756936" cy="4683593"/>
          </a:xfrm>
        </p:spPr>
        <p:txBody>
          <a:bodyPr>
            <a:normAutofit fontScale="70000" lnSpcReduction="20000"/>
          </a:bodyPr>
          <a:lstStyle/>
          <a:p>
            <a:pPr marL="0" indent="0">
              <a:buNone/>
            </a:pPr>
            <a:endParaRPr lang="tr-TR" b="1" dirty="0" smtClean="0"/>
          </a:p>
          <a:p>
            <a:r>
              <a:rPr lang="tr-TR" dirty="0" smtClean="0"/>
              <a:t>Okul </a:t>
            </a:r>
            <a:r>
              <a:rPr lang="tr-TR" dirty="0"/>
              <a:t>korkusu olan çocuklar okula olan isteksizliklerini tipik bir biçimde fiziksel yakınmalarıyla </a:t>
            </a:r>
            <a:r>
              <a:rPr lang="tr-TR" dirty="0" smtClean="0"/>
              <a:t>dile getirmeye </a:t>
            </a:r>
            <a:r>
              <a:rPr lang="tr-TR" dirty="0"/>
              <a:t>ve bu nedenle kendilerini evde tutmaları yoluyla velilerini ikna etmeye çalışan çocuklardır.</a:t>
            </a:r>
          </a:p>
          <a:p>
            <a:r>
              <a:rPr lang="tr-TR" dirty="0"/>
              <a:t>Çocuk okula gitmek istemez, zorlamalar karşısında sıkıntı duyar, panik içine girer, midesi </a:t>
            </a:r>
            <a:r>
              <a:rPr lang="tr-TR" dirty="0" smtClean="0"/>
              <a:t>bulanır, kusar</a:t>
            </a:r>
            <a:r>
              <a:rPr lang="tr-TR" dirty="0"/>
              <a:t>, ağlar ve gitmemekte direnir. Bazıları zorlamalara dayanamayıp yola çıkar, yarı yoldan döner ya </a:t>
            </a:r>
            <a:r>
              <a:rPr lang="tr-TR" dirty="0" smtClean="0"/>
              <a:t>da sınıftan </a:t>
            </a:r>
            <a:r>
              <a:rPr lang="tr-TR" dirty="0"/>
              <a:t>çıkar eve gelir.</a:t>
            </a:r>
          </a:p>
          <a:p>
            <a:r>
              <a:rPr lang="tr-TR" dirty="0"/>
              <a:t>Çocuk neşesizdir, uykuya dalmakta güçlük çeker. İştahı kesilir, ödevlere karşı ilgisi azalır. Her </a:t>
            </a:r>
            <a:r>
              <a:rPr lang="tr-TR" dirty="0" smtClean="0"/>
              <a:t>sabah bedensel </a:t>
            </a:r>
            <a:r>
              <a:rPr lang="tr-TR" dirty="0"/>
              <a:t>bir belirti ile uyanır. Başı, karnı ağrır, midesi bulanır. Bir gün okula gitmeyeceğini bildirir. </a:t>
            </a:r>
            <a:r>
              <a:rPr lang="tr-TR" dirty="0" smtClean="0"/>
              <a:t>Neden olarak</a:t>
            </a:r>
            <a:r>
              <a:rPr lang="tr-TR" dirty="0"/>
              <a:t>, öğretmenden korktuğunu ya da arkadaşının kendisini rahatsız ettiğini söyleyebilir.</a:t>
            </a:r>
          </a:p>
          <a:p>
            <a:r>
              <a:rPr lang="tr-TR" dirty="0"/>
              <a:t>Bazıları da tanımlayamadıkları bir korkudan söz ederler. Çoğu zaman evde rahattırlar. </a:t>
            </a:r>
            <a:r>
              <a:rPr lang="tr-TR" dirty="0" smtClean="0"/>
              <a:t>Şiddetli durumlarda </a:t>
            </a:r>
            <a:r>
              <a:rPr lang="tr-TR" dirty="0"/>
              <a:t>evde de huzursuz olabilirler. Aile üyelerinden birini (genellikle anne) bir yere </a:t>
            </a:r>
            <a:r>
              <a:rPr lang="tr-TR" dirty="0" smtClean="0"/>
              <a:t>bırakmaz, peşinden </a:t>
            </a:r>
            <a:r>
              <a:rPr lang="tr-TR" dirty="0"/>
              <a:t>dolaşırlar.</a:t>
            </a:r>
          </a:p>
          <a:p>
            <a:r>
              <a:rPr lang="tr-TR" dirty="0"/>
              <a:t>Okul korkusu geliştiren çocuklar genellikle başarı kaygısı olan, uslu, uyumlu, aşırı onay </a:t>
            </a:r>
            <a:r>
              <a:rPr lang="tr-TR" dirty="0" smtClean="0"/>
              <a:t>bekleyen, ailesine </a:t>
            </a:r>
            <a:r>
              <a:rPr lang="tr-TR" dirty="0"/>
              <a:t>bağımlı çocuklardır. Bu kişilik özelliklerine sahip çocuklarda tetiği çeken bir etken, hastalığı başlatır.</a:t>
            </a:r>
          </a:p>
          <a:p>
            <a:r>
              <a:rPr lang="tr-TR" dirty="0"/>
              <a:t>Buna örnek olarak aile de hastalık, sosyoekonomik bir kriz, yeni kardeşin doğuşu, bir kayıp, göç, okul </a:t>
            </a:r>
            <a:r>
              <a:rPr lang="tr-TR" dirty="0" smtClean="0"/>
              <a:t>veya öğretmen </a:t>
            </a:r>
            <a:r>
              <a:rPr lang="tr-TR" dirty="0"/>
              <a:t>değişikliği sayılabilir.</a:t>
            </a:r>
          </a:p>
          <a:p>
            <a:pPr marL="0" indent="0">
              <a:buNone/>
            </a:pPr>
            <a:r>
              <a:rPr lang="tr-TR" dirty="0">
                <a:solidFill>
                  <a:srgbClr val="FF0000"/>
                </a:solidFill>
              </a:rPr>
              <a:t>*Bu çalışma sınıf öğretmeni veya şube rehber öğretmeni tarafından okul rehber öğretmeni</a:t>
            </a:r>
          </a:p>
          <a:p>
            <a:pPr marL="0" indent="0">
              <a:buNone/>
            </a:pPr>
            <a:r>
              <a:rPr lang="tr-TR" dirty="0">
                <a:solidFill>
                  <a:srgbClr val="FF0000"/>
                </a:solidFill>
              </a:rPr>
              <a:t>desteğiyle gerçekleştirilir.</a:t>
            </a:r>
          </a:p>
        </p:txBody>
      </p:sp>
      <p:sp>
        <p:nvSpPr>
          <p:cNvPr id="4" name="Dikdörtgen 3"/>
          <p:cNvSpPr/>
          <p:nvPr/>
        </p:nvSpPr>
        <p:spPr>
          <a:xfrm rot="16200000">
            <a:off x="-3159133" y="3167388"/>
            <a:ext cx="6857999"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2800" dirty="0">
                <a:solidFill>
                  <a:schemeClr val="tx1">
                    <a:lumMod val="95000"/>
                    <a:lumOff val="5000"/>
                  </a:schemeClr>
                </a:solidFill>
              </a:rPr>
              <a:t>Devamsızlık Odaklı Müdahale</a:t>
            </a:r>
            <a:endParaRPr lang="tr-TR" sz="2800" dirty="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89359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Bilgi Notları</a:t>
            </a:r>
            <a:endParaRPr lang="tr-TR" dirty="0"/>
          </a:p>
        </p:txBody>
      </p:sp>
      <p:sp>
        <p:nvSpPr>
          <p:cNvPr id="3" name="İçerik Yer Tutucusu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a:endParaRPr lang="tr-TR" sz="4000" dirty="0" smtClean="0">
              <a:ln w="0"/>
              <a:solidFill>
                <a:schemeClr val="tx1">
                  <a:lumMod val="95000"/>
                  <a:lumOff val="5000"/>
                </a:schemeClr>
              </a:solidFill>
              <a:effectLst>
                <a:outerShdw blurRad="38100" dist="19050" dir="2700000" algn="tl" rotWithShape="0">
                  <a:schemeClr val="dk1">
                    <a:alpha val="40000"/>
                  </a:schemeClr>
                </a:outerShdw>
              </a:effectLst>
              <a:hlinkClick r:id="rId2"/>
            </a:endParaRPr>
          </a:p>
          <a:p>
            <a:pPr marL="0" indent="0" algn="ctr">
              <a:buNone/>
            </a:pPr>
            <a:r>
              <a:rPr lang="tr-TR" sz="1400" dirty="0" smtClean="0">
                <a:ln w="0"/>
                <a:solidFill>
                  <a:schemeClr val="tx1">
                    <a:lumMod val="95000"/>
                    <a:lumOff val="5000"/>
                  </a:schemeClr>
                </a:solidFill>
                <a:effectLst>
                  <a:outerShdw blurRad="38100" dist="19050" dir="2700000" algn="tl" rotWithShape="0">
                    <a:schemeClr val="dk1">
                      <a:alpha val="40000"/>
                    </a:schemeClr>
                  </a:outerShdw>
                </a:effectLst>
                <a:hlinkClick r:id="rId2"/>
              </a:rPr>
              <a:t> </a:t>
            </a:r>
            <a:endParaRPr lang="tr-TR" sz="1400" dirty="0">
              <a:ln w="0"/>
              <a:solidFill>
                <a:schemeClr val="tx1">
                  <a:lumMod val="95000"/>
                  <a:lumOff val="5000"/>
                </a:schemeClr>
              </a:solidFill>
              <a:effectLst>
                <a:outerShdw blurRad="38100" dist="19050" dir="2700000" algn="tl" rotWithShape="0">
                  <a:schemeClr val="dk1">
                    <a:alpha val="40000"/>
                  </a:schemeClr>
                </a:outerShdw>
              </a:effectLst>
              <a:hlinkClick r:id="rId2"/>
            </a:endParaRPr>
          </a:p>
          <a:p>
            <a:pPr marL="0" indent="0" algn="ctr">
              <a:buNone/>
            </a:pPr>
            <a:r>
              <a:rPr lang="tr-TR" sz="4000" dirty="0" smtClean="0">
                <a:ln w="0"/>
                <a:solidFill>
                  <a:schemeClr val="tx1">
                    <a:lumMod val="95000"/>
                    <a:lumOff val="5000"/>
                  </a:schemeClr>
                </a:solidFill>
                <a:effectLst>
                  <a:outerShdw blurRad="38100" dist="19050" dir="2700000" algn="tl" rotWithShape="0">
                    <a:schemeClr val="dk1">
                      <a:alpha val="40000"/>
                    </a:schemeClr>
                  </a:outerShdw>
                </a:effectLst>
                <a:hlinkClick r:id="rId2"/>
              </a:rPr>
              <a:t>Bilgi notlarına ulaşmak </a:t>
            </a:r>
            <a:r>
              <a:rPr lang="tr-TR" sz="4000" dirty="0">
                <a:ln w="0"/>
                <a:solidFill>
                  <a:schemeClr val="tx1">
                    <a:lumMod val="95000"/>
                    <a:lumOff val="5000"/>
                  </a:schemeClr>
                </a:solidFill>
                <a:effectLst>
                  <a:outerShdw blurRad="38100" dist="19050" dir="2700000" algn="tl" rotWithShape="0">
                    <a:schemeClr val="dk1">
                      <a:alpha val="40000"/>
                    </a:schemeClr>
                  </a:outerShdw>
                </a:effectLst>
                <a:hlinkClick r:id="rId2"/>
              </a:rPr>
              <a:t>için tıklayınız</a:t>
            </a:r>
            <a:r>
              <a:rPr lang="tr-TR" sz="4000" dirty="0">
                <a:ln w="0"/>
                <a:solidFill>
                  <a:schemeClr val="tx1">
                    <a:lumMod val="95000"/>
                    <a:lumOff val="5000"/>
                  </a:schemeClr>
                </a:solidFill>
                <a:effectLst>
                  <a:outerShdw blurRad="38100" dist="19050" dir="2700000" algn="tl" rotWithShape="0">
                    <a:schemeClr val="dk1">
                      <a:alpha val="40000"/>
                    </a:schemeClr>
                  </a:outerShdw>
                </a:effectLst>
              </a:rPr>
              <a:t>: </a:t>
            </a:r>
            <a:r>
              <a:rPr lang="tr-TR" sz="4000" dirty="0">
                <a:ln w="0"/>
                <a:solidFill>
                  <a:schemeClr val="tx1">
                    <a:lumMod val="95000"/>
                    <a:lumOff val="5000"/>
                  </a:schemeClr>
                </a:solidFill>
                <a:effectLst>
                  <a:outerShdw blurRad="38100" dist="19050" dir="2700000" algn="tl" rotWithShape="0">
                    <a:schemeClr val="dk1">
                      <a:alpha val="40000"/>
                    </a:schemeClr>
                  </a:outerShdw>
                </a:effectLst>
                <a:hlinkClick r:id="rId2"/>
              </a:rPr>
              <a:t>http://</a:t>
            </a:r>
            <a:r>
              <a:rPr lang="tr-TR" sz="4000" dirty="0" smtClean="0">
                <a:ln w="0"/>
                <a:solidFill>
                  <a:schemeClr val="tx1">
                    <a:lumMod val="95000"/>
                    <a:lumOff val="5000"/>
                  </a:schemeClr>
                </a:solidFill>
                <a:effectLst>
                  <a:outerShdw blurRad="38100" dist="19050" dir="2700000" algn="tl" rotWithShape="0">
                    <a:schemeClr val="dk1">
                      <a:alpha val="40000"/>
                    </a:schemeClr>
                  </a:outerShdw>
                </a:effectLst>
                <a:hlinkClick r:id="rId2"/>
              </a:rPr>
              <a:t>bit.ly/devamsiz</a:t>
            </a:r>
            <a:endParaRPr lang="tr-TR" sz="4000" dirty="0" smtClean="0">
              <a:ln w="0"/>
              <a:solidFill>
                <a:schemeClr val="tx1">
                  <a:lumMod val="95000"/>
                  <a:lumOff val="5000"/>
                </a:schemeClr>
              </a:solidFill>
              <a:effectLst>
                <a:outerShdw blurRad="38100" dist="19050" dir="2700000" algn="tl" rotWithShape="0">
                  <a:schemeClr val="dk1">
                    <a:alpha val="40000"/>
                  </a:schemeClr>
                </a:outerShdw>
              </a:effectLst>
            </a:endParaRPr>
          </a:p>
          <a:p>
            <a:pPr marL="0" indent="0" algn="ctr">
              <a:buNone/>
            </a:pPr>
            <a:endParaRPr lang="tr-TR" sz="4000" dirty="0">
              <a:ln w="0"/>
              <a:solidFill>
                <a:schemeClr val="tx1">
                  <a:lumMod val="95000"/>
                  <a:lumOff val="5000"/>
                </a:schemeClr>
              </a:solidFill>
              <a:effectLst>
                <a:outerShdw blurRad="38100" dist="19050" dir="2700000" algn="tl" rotWithShape="0">
                  <a:schemeClr val="dk1">
                    <a:alpha val="40000"/>
                  </a:schemeClr>
                </a:outerShdw>
              </a:effectLst>
            </a:endParaRPr>
          </a:p>
          <a:p>
            <a:pPr marL="0" indent="0" algn="ctr">
              <a:buNone/>
            </a:pPr>
            <a:r>
              <a:rPr lang="tr-TR" sz="4000" dirty="0" smtClean="0">
                <a:ln w="0"/>
                <a:solidFill>
                  <a:schemeClr val="tx1">
                    <a:lumMod val="95000"/>
                    <a:lumOff val="5000"/>
                  </a:schemeClr>
                </a:solidFill>
                <a:effectLst>
                  <a:outerShdw blurRad="38100" dist="19050" dir="2700000" algn="tl" rotWithShape="0">
                    <a:schemeClr val="dk1">
                      <a:alpha val="40000"/>
                    </a:schemeClr>
                  </a:outerShdw>
                </a:effectLst>
                <a:hlinkClick r:id="rId3"/>
              </a:rPr>
              <a:t>Veli bültenine ulaşmak için tıklayınız</a:t>
            </a:r>
            <a:endParaRPr lang="tr-TR" sz="4000" dirty="0" smtClean="0">
              <a:ln w="0"/>
              <a:solidFill>
                <a:schemeClr val="tx1">
                  <a:lumMod val="95000"/>
                  <a:lumOff val="5000"/>
                </a:schemeClr>
              </a:solidFill>
              <a:effectLst>
                <a:outerShdw blurRad="38100" dist="19050" dir="2700000" algn="tl" rotWithShape="0">
                  <a:schemeClr val="dk1">
                    <a:alpha val="40000"/>
                  </a:schemeClr>
                </a:outerShdw>
              </a:effectLst>
            </a:endParaRPr>
          </a:p>
        </p:txBody>
      </p:sp>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285858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Kaynakça</a:t>
            </a:r>
            <a:endParaRPr lang="tr-TR" dirty="0"/>
          </a:p>
        </p:txBody>
      </p:sp>
      <p:sp>
        <p:nvSpPr>
          <p:cNvPr id="3" name="İçerik Yer Tutucusu 2"/>
          <p:cNvSpPr>
            <a:spLocks noGrp="1"/>
          </p:cNvSpPr>
          <p:nvPr>
            <p:ph idx="1"/>
          </p:nvPr>
        </p:nvSpPr>
        <p:spPr/>
        <p:txBody>
          <a:bodyPr/>
          <a:lstStyle/>
          <a:p>
            <a:r>
              <a:rPr lang="tr-TR" sz="2000" dirty="0" smtClean="0"/>
              <a:t>222 </a:t>
            </a:r>
            <a:r>
              <a:rPr lang="tr-TR" sz="2000" dirty="0"/>
              <a:t>Sayılı </a:t>
            </a:r>
            <a:r>
              <a:rPr lang="tr-TR" sz="2000" dirty="0" smtClean="0"/>
              <a:t>İlköğretim ve Eğitim Kanunu</a:t>
            </a:r>
          </a:p>
          <a:p>
            <a:r>
              <a:rPr lang="tr-TR" sz="2000" dirty="0" smtClean="0"/>
              <a:t>5395 </a:t>
            </a:r>
            <a:r>
              <a:rPr lang="tr-TR" sz="2000" dirty="0"/>
              <a:t>Sayılı Çocuk Koruma </a:t>
            </a:r>
            <a:r>
              <a:rPr lang="tr-TR" sz="2000" dirty="0" smtClean="0"/>
              <a:t>Kanunu</a:t>
            </a:r>
          </a:p>
          <a:p>
            <a:r>
              <a:rPr lang="tr-TR" sz="2000" dirty="0"/>
              <a:t>4320 sayılı Ailenin Korunmasına Dair </a:t>
            </a:r>
            <a:r>
              <a:rPr lang="tr-TR" sz="2000" dirty="0" smtClean="0"/>
              <a:t>Kanun</a:t>
            </a:r>
          </a:p>
          <a:p>
            <a:r>
              <a:rPr lang="tr-TR" sz="2000" dirty="0" smtClean="0"/>
              <a:t>5237 </a:t>
            </a:r>
            <a:r>
              <a:rPr lang="tr-TR" sz="2000" dirty="0"/>
              <a:t>Sayılı Türk Ceza </a:t>
            </a:r>
            <a:r>
              <a:rPr lang="tr-TR" sz="2000" dirty="0" smtClean="0"/>
              <a:t>Kanunu</a:t>
            </a:r>
          </a:p>
          <a:p>
            <a:r>
              <a:rPr lang="tr-TR" sz="2000" dirty="0" smtClean="0"/>
              <a:t>4721 Sayılı Türk Medeni Kanunu</a:t>
            </a:r>
          </a:p>
          <a:p>
            <a:r>
              <a:rPr lang="tr-TR" dirty="0" smtClean="0"/>
              <a:t>ADEY (Aşamalı Devamsızlık Yönetimi) </a:t>
            </a:r>
            <a:r>
              <a:rPr lang="tr-TR" dirty="0"/>
              <a:t>KILAVUZU </a:t>
            </a:r>
            <a:r>
              <a:rPr lang="tr-TR" sz="1800" dirty="0"/>
              <a:t>https://www.meb.gov.tr/duyurular/duyurular2011/ADEY/ADEY_KILAVUZ_07_Eylul.pdf</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5701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fontScale="90000"/>
          </a:bodyPr>
          <a:lstStyle/>
          <a:p>
            <a:pPr algn="ctr"/>
            <a:r>
              <a:rPr lang="tr-TR" b="1" dirty="0" smtClean="0"/>
              <a:t>MİLLÎ EĞİTİM BAKANLIĞI OKUL ÖNCESİ EĞİTİM VE İLKÖĞRETİM KURUMLARI YÖNETMELİĞİ</a:t>
            </a:r>
            <a:endParaRPr lang="tr-TR" dirty="0"/>
          </a:p>
        </p:txBody>
      </p:sp>
      <p:sp>
        <p:nvSpPr>
          <p:cNvPr id="3" name="İçerik Yer Tutucusu 2"/>
          <p:cNvSpPr>
            <a:spLocks noGrp="1"/>
          </p:cNvSpPr>
          <p:nvPr>
            <p:ph idx="1"/>
          </p:nvPr>
        </p:nvSpPr>
        <p:spPr>
          <a:xfrm>
            <a:off x="899886" y="2076450"/>
            <a:ext cx="10929258" cy="4781550"/>
          </a:xfrm>
        </p:spPr>
        <p:txBody>
          <a:bodyPr>
            <a:normAutofit fontScale="92500"/>
          </a:bodyPr>
          <a:lstStyle/>
          <a:p>
            <a:pPr marL="0" indent="0" algn="just">
              <a:buNone/>
            </a:pPr>
            <a:r>
              <a:rPr lang="tr-TR" b="1" dirty="0" smtClean="0">
                <a:solidFill>
                  <a:srgbClr val="C00000"/>
                </a:solidFill>
              </a:rPr>
              <a:t>İlköğretim kurumlarında;</a:t>
            </a:r>
          </a:p>
          <a:p>
            <a:pPr algn="just"/>
            <a:r>
              <a:rPr lang="tr-TR" b="1" dirty="0" smtClean="0"/>
              <a:t>İlköğretim </a:t>
            </a:r>
            <a:r>
              <a:rPr lang="tr-TR" b="1" dirty="0"/>
              <a:t>kurumlarında öğrencilerin okula devamları zorunludur.</a:t>
            </a:r>
            <a:endParaRPr lang="tr-TR" dirty="0"/>
          </a:p>
          <a:p>
            <a:pPr algn="just"/>
            <a:r>
              <a:rPr lang="tr-TR" dirty="0" smtClean="0"/>
              <a:t>İlköğretim </a:t>
            </a:r>
            <a:r>
              <a:rPr lang="tr-TR" dirty="0"/>
              <a:t>kurumlarına kaydedilen mecburi ilköğretim çağındaki öğrencilerin velileri ile okul yönetimleri, il/ilçe millî eğitim müdürlükleri, maarif müfettişleri, muhtarlar ve mülki amirler 222 sayılı İlköğretim ve Eğitim Kanununun ilgili hükümleri gereğince çocukların okula devamını sağlamakla yükümlüdürler.</a:t>
            </a:r>
          </a:p>
          <a:p>
            <a:pPr algn="just"/>
            <a:r>
              <a:rPr lang="tr-TR" dirty="0" smtClean="0"/>
              <a:t>Normal </a:t>
            </a:r>
            <a:r>
              <a:rPr lang="tr-TR" dirty="0"/>
              <a:t>ve ikili öğretim yapılan okullarda ilk derse girdiği hâlde sonraki bir veya daha fazla derse özürsüz olarak girmeyen </a:t>
            </a:r>
            <a:r>
              <a:rPr lang="tr-TR" dirty="0" smtClean="0"/>
              <a:t>öğrencinin </a:t>
            </a:r>
            <a:r>
              <a:rPr lang="tr-TR" dirty="0"/>
              <a:t>durumu okul yönetimince velisine ivedilikle bildirilir ve devamsızlığı yarım gün sayılır.</a:t>
            </a:r>
          </a:p>
          <a:p>
            <a:pPr algn="just"/>
            <a:r>
              <a:rPr lang="tr-TR" dirty="0" smtClean="0"/>
              <a:t>İlköğretim </a:t>
            </a:r>
            <a:r>
              <a:rPr lang="tr-TR" dirty="0"/>
              <a:t>kurumlarındaki öğrencilerden, okulun bulunduğu yerleşim biriminin dışına çıkan, adresi bulunmayan ve okulu olmayan bir yere gidenlerin durumu, okul yönetimince e-Okuldaki devam bölümüne zamanında işlenir. Öğrencilerin devamsızlıkları, e-Okul sistemi üzerinden okul yönetimlerince sürekli takip edilir</a:t>
            </a:r>
            <a:r>
              <a:rPr lang="tr-TR" dirty="0" smtClean="0"/>
              <a:t>.</a:t>
            </a:r>
            <a:endParaRPr lang="tr-TR" dirty="0"/>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3561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fontScale="90000"/>
          </a:bodyPr>
          <a:lstStyle/>
          <a:p>
            <a:pPr algn="ctr"/>
            <a:r>
              <a:rPr lang="tr-TR" b="1" dirty="0"/>
              <a:t>MİLLÎ EĞİTİM BAKANLIĞI OKUL ÖNCESİ EĞİTİM VE İLKÖĞRETİM KURUMLARI </a:t>
            </a:r>
            <a:r>
              <a:rPr lang="tr-TR" b="1" dirty="0" smtClean="0"/>
              <a:t>YÖNETMELİĞİ</a:t>
            </a:r>
            <a:endParaRPr lang="tr-TR" dirty="0"/>
          </a:p>
        </p:txBody>
      </p:sp>
      <p:sp>
        <p:nvSpPr>
          <p:cNvPr id="3" name="İçerik Yer Tutucusu 2"/>
          <p:cNvSpPr>
            <a:spLocks noGrp="1"/>
          </p:cNvSpPr>
          <p:nvPr>
            <p:ph idx="1"/>
          </p:nvPr>
        </p:nvSpPr>
        <p:spPr>
          <a:xfrm>
            <a:off x="899886" y="2076450"/>
            <a:ext cx="10929258" cy="4781550"/>
          </a:xfrm>
        </p:spPr>
        <p:txBody>
          <a:bodyPr>
            <a:normAutofit/>
          </a:bodyPr>
          <a:lstStyle/>
          <a:p>
            <a:pPr marL="0" indent="0" algn="just">
              <a:buNone/>
            </a:pPr>
            <a:r>
              <a:rPr lang="tr-TR" b="1" dirty="0" smtClean="0">
                <a:solidFill>
                  <a:srgbClr val="C00000"/>
                </a:solidFill>
              </a:rPr>
              <a:t>İlköğretim </a:t>
            </a:r>
            <a:r>
              <a:rPr lang="tr-TR" b="1" dirty="0">
                <a:solidFill>
                  <a:srgbClr val="C00000"/>
                </a:solidFill>
              </a:rPr>
              <a:t>kurumlarında;</a:t>
            </a:r>
            <a:endParaRPr lang="tr-TR" dirty="0" smtClean="0"/>
          </a:p>
          <a:p>
            <a:pPr algn="just"/>
            <a:r>
              <a:rPr lang="tr-TR" dirty="0" smtClean="0"/>
              <a:t>Yurt </a:t>
            </a:r>
            <a:r>
              <a:rPr lang="tr-TR" dirty="0"/>
              <a:t>dışına giden öğrencilerin yurt dışı adresi, okul yönetimince e-Okul sistemine işlenir. Bakanlıkça yurt dışındaki okullara devamlarının sağlanmasıyla ilgili tedbirler alınır. Bu durumdaki veya yurt dışında adresi tespit edilemeyen öğrencilerin kayıtları, yaşları öğrenim çağı dışına çıkıncaya kadar</a:t>
            </a:r>
          </a:p>
          <a:p>
            <a:pPr algn="just"/>
            <a:r>
              <a:rPr lang="tr-TR" dirty="0"/>
              <a:t>e-Okul sisteminde pasif hâle getirilir.</a:t>
            </a:r>
          </a:p>
          <a:p>
            <a:pPr algn="just"/>
            <a:r>
              <a:rPr lang="tr-TR" dirty="0" smtClean="0"/>
              <a:t>Öğrencinin </a:t>
            </a:r>
            <a:r>
              <a:rPr lang="tr-TR" dirty="0"/>
              <a:t>geçerli mazereti ve velinin başvurusu üzerine okul yönetimi tarafından bir öğretim yılı içerisinde 15 güne kadar izin verilebilir.</a:t>
            </a:r>
          </a:p>
          <a:p>
            <a:pPr lvl="0" algn="just"/>
            <a:r>
              <a:rPr lang="tr-TR" dirty="0"/>
              <a:t>Bulaşıcı bir hastalık nedeniyle okula devam edemeyen çocuklar, sakınca olmadığına ilişkin sağlık kuruluşlarından alınacak rapor ile kuruma devam edebilirler.</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97894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fontScale="90000"/>
          </a:bodyPr>
          <a:lstStyle/>
          <a:p>
            <a:pPr algn="ctr"/>
            <a:r>
              <a:rPr lang="tr-TR" b="1" dirty="0"/>
              <a:t>MİLLÎ EĞİTİM BAKANLIĞI OKUL ÖNCESİ EĞİTİM VE İLKÖĞRETİM KURUMLARI </a:t>
            </a:r>
            <a:r>
              <a:rPr lang="tr-TR" b="1" dirty="0" smtClean="0"/>
              <a:t>YÖNETMELİĞİ</a:t>
            </a:r>
            <a:endParaRPr lang="tr-TR" dirty="0"/>
          </a:p>
        </p:txBody>
      </p:sp>
      <p:sp>
        <p:nvSpPr>
          <p:cNvPr id="3" name="İçerik Yer Tutucusu 2"/>
          <p:cNvSpPr>
            <a:spLocks noGrp="1"/>
          </p:cNvSpPr>
          <p:nvPr>
            <p:ph idx="1"/>
          </p:nvPr>
        </p:nvSpPr>
        <p:spPr>
          <a:xfrm>
            <a:off x="899886" y="2076450"/>
            <a:ext cx="10929258" cy="4781550"/>
          </a:xfrm>
        </p:spPr>
        <p:txBody>
          <a:bodyPr>
            <a:normAutofit/>
          </a:bodyPr>
          <a:lstStyle/>
          <a:p>
            <a:pPr marL="0" indent="0" algn="just">
              <a:buNone/>
            </a:pPr>
            <a:r>
              <a:rPr lang="tr-TR" b="1" dirty="0" smtClean="0">
                <a:solidFill>
                  <a:srgbClr val="C00000"/>
                </a:solidFill>
              </a:rPr>
              <a:t>İlköğretim </a:t>
            </a:r>
            <a:r>
              <a:rPr lang="tr-TR" b="1" dirty="0">
                <a:solidFill>
                  <a:srgbClr val="C00000"/>
                </a:solidFill>
              </a:rPr>
              <a:t>kurumlarında;</a:t>
            </a:r>
            <a:endParaRPr lang="tr-TR" dirty="0" smtClean="0"/>
          </a:p>
          <a:p>
            <a:pPr marL="0" indent="0">
              <a:buNone/>
            </a:pPr>
            <a:r>
              <a:rPr lang="tr-TR" b="1" dirty="0"/>
              <a:t>Yaptırım gerektiren davranışlar</a:t>
            </a:r>
            <a:endParaRPr lang="tr-TR" dirty="0"/>
          </a:p>
          <a:p>
            <a:pPr marL="0" indent="0">
              <a:buNone/>
            </a:pPr>
            <a:r>
              <a:rPr lang="tr-TR" dirty="0"/>
              <a:t>MADDE 55</a:t>
            </a:r>
          </a:p>
          <a:p>
            <a:r>
              <a:rPr lang="tr-TR" dirty="0"/>
              <a:t>a) Uyarma yaptırımını gerektiren davranışlar:</a:t>
            </a:r>
          </a:p>
          <a:p>
            <a:pPr lvl="0"/>
            <a:r>
              <a:rPr lang="tr-TR" dirty="0"/>
              <a:t>Derse ve diğer etkinliklere vaktinde gelmemek ve geçerli bir neden olmaksızın bu davranışı tekrar etmek,</a:t>
            </a:r>
          </a:p>
          <a:p>
            <a:pPr lvl="0"/>
            <a:r>
              <a:rPr lang="tr-TR" dirty="0"/>
              <a:t>Okula özürsüz devamsızlığını, özür bildirim formu ya da raporla belgelendirmemek, bunu alışkanlık hâline getirmek, okul yönetimi tarafından verilen izin süresini özürsüz uzatmak,</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92226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3200" b="1" dirty="0"/>
              <a:t>MİLLÎ EĞİTİM BAKANLIĞI ORTAÖĞRETİM KURUMLARI YÖNETMELİĞİ</a:t>
            </a:r>
            <a:endParaRPr lang="tr-TR" sz="3200" dirty="0"/>
          </a:p>
        </p:txBody>
      </p:sp>
      <p:sp>
        <p:nvSpPr>
          <p:cNvPr id="3" name="İçerik Yer Tutucusu 2"/>
          <p:cNvSpPr>
            <a:spLocks noGrp="1"/>
          </p:cNvSpPr>
          <p:nvPr>
            <p:ph idx="1"/>
          </p:nvPr>
        </p:nvSpPr>
        <p:spPr>
          <a:xfrm>
            <a:off x="899886" y="2076450"/>
            <a:ext cx="10929258" cy="4781550"/>
          </a:xfrm>
        </p:spPr>
        <p:txBody>
          <a:bodyPr>
            <a:normAutofit fontScale="85000" lnSpcReduction="10000"/>
          </a:bodyPr>
          <a:lstStyle/>
          <a:p>
            <a:pPr marL="0" indent="0">
              <a:buNone/>
            </a:pPr>
            <a:r>
              <a:rPr lang="tr-TR" b="1" dirty="0">
                <a:solidFill>
                  <a:srgbClr val="C00000"/>
                </a:solidFill>
              </a:rPr>
              <a:t>Geç gelme</a:t>
            </a:r>
            <a:endParaRPr lang="tr-TR" dirty="0">
              <a:solidFill>
                <a:srgbClr val="C00000"/>
              </a:solidFill>
            </a:endParaRPr>
          </a:p>
          <a:p>
            <a:pPr marL="0" indent="0">
              <a:buNone/>
            </a:pPr>
            <a:r>
              <a:rPr lang="tr-TR" b="1" dirty="0"/>
              <a:t>MADDE 35</a:t>
            </a:r>
            <a:r>
              <a:rPr lang="tr-TR" dirty="0"/>
              <a:t>- </a:t>
            </a:r>
          </a:p>
          <a:p>
            <a:pPr lvl="0"/>
            <a:r>
              <a:rPr lang="tr-TR" dirty="0"/>
              <a:t>Geç gelme birinci ders saati için belirlenen süre ile sınırlıdır. Ancak her beş defa geç kalma yarım gün devamsızlıktan sayılır. Bu sürenin dışındaki geç gelmeler devamsızlıktan sayılır.</a:t>
            </a:r>
          </a:p>
          <a:p>
            <a:pPr lvl="0"/>
            <a:r>
              <a:rPr lang="tr-TR" dirty="0"/>
              <a:t>Geç gelen öğrencilerin derse alınma şekli ve süresi ders yılı başında öğretmenler kurulunca kararlaştırılarak veli ve öğrencilere duyurulur.</a:t>
            </a:r>
          </a:p>
          <a:p>
            <a:pPr marL="0" indent="0">
              <a:buNone/>
            </a:pPr>
            <a:endParaRPr lang="tr-TR" dirty="0"/>
          </a:p>
          <a:p>
            <a:pPr marL="0" indent="0">
              <a:buNone/>
            </a:pPr>
            <a:r>
              <a:rPr lang="tr-TR" b="1" dirty="0">
                <a:solidFill>
                  <a:srgbClr val="C00000"/>
                </a:solidFill>
              </a:rPr>
              <a:t>Devam-devamsızlık ve ilişik kesme</a:t>
            </a:r>
            <a:endParaRPr lang="tr-TR" dirty="0">
              <a:solidFill>
                <a:srgbClr val="C00000"/>
              </a:solidFill>
            </a:endParaRPr>
          </a:p>
          <a:p>
            <a:pPr marL="0" indent="0">
              <a:buNone/>
            </a:pPr>
            <a:r>
              <a:rPr lang="tr-TR" b="1" dirty="0"/>
              <a:t>MADDE 36</a:t>
            </a:r>
            <a:r>
              <a:rPr lang="tr-TR" dirty="0"/>
              <a:t>- </a:t>
            </a:r>
          </a:p>
          <a:p>
            <a:pPr lvl="0"/>
            <a:r>
              <a:rPr lang="tr-TR" dirty="0"/>
              <a:t>Okula devam zorunludur. Veliler, öğrencilerinin okula devamını sağlamakla yükümlüdürler. Millî Eğitim Temel Kanununun 26 </a:t>
            </a:r>
            <a:r>
              <a:rPr lang="tr-TR" dirty="0" err="1"/>
              <a:t>ncı</a:t>
            </a:r>
            <a:r>
              <a:rPr lang="tr-TR" dirty="0"/>
              <a:t> maddesi gereğince okul yöneticileri, millî eğitim müdürleri ve mahalli mülkî idare amirleri öğrencilerin okula kayıt ve devamıyla ilgili gerekli tedbirleri alırlar.</a:t>
            </a:r>
          </a:p>
          <a:p>
            <a:pPr lvl="0"/>
            <a:r>
              <a:rPr lang="tr-TR" dirty="0"/>
              <a:t>Günlük toplam ders saatinin 2/3 ü ve daha fazlasına gelmeyenlerin devamsızlığı bir gün, diğer devamsızlıklar ise yarım gün sayılır.</a:t>
            </a: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565824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3200" b="1" dirty="0"/>
              <a:t>MİLLÎ EĞİTİM BAKANLIĞI ORTAÖĞRETİM KURUMLARI YÖNETMELİĞİ</a:t>
            </a:r>
            <a:endParaRPr lang="tr-TR" sz="3200" dirty="0"/>
          </a:p>
        </p:txBody>
      </p:sp>
      <p:sp>
        <p:nvSpPr>
          <p:cNvPr id="3" name="İçerik Yer Tutucusu 2"/>
          <p:cNvSpPr>
            <a:spLocks noGrp="1"/>
          </p:cNvSpPr>
          <p:nvPr>
            <p:ph idx="1"/>
          </p:nvPr>
        </p:nvSpPr>
        <p:spPr>
          <a:xfrm>
            <a:off x="899886" y="2076450"/>
            <a:ext cx="10929258" cy="4781550"/>
          </a:xfrm>
        </p:spPr>
        <p:txBody>
          <a:bodyPr>
            <a:normAutofit fontScale="92500" lnSpcReduction="20000"/>
          </a:bodyPr>
          <a:lstStyle/>
          <a:p>
            <a:pPr marL="0" indent="0">
              <a:buNone/>
            </a:pPr>
            <a:r>
              <a:rPr lang="tr-TR" b="1" dirty="0" smtClean="0">
                <a:solidFill>
                  <a:srgbClr val="C00000"/>
                </a:solidFill>
              </a:rPr>
              <a:t>Devam-devamsızlık </a:t>
            </a:r>
            <a:r>
              <a:rPr lang="tr-TR" b="1" dirty="0">
                <a:solidFill>
                  <a:srgbClr val="C00000"/>
                </a:solidFill>
              </a:rPr>
              <a:t>ve ilişik </a:t>
            </a:r>
            <a:r>
              <a:rPr lang="tr-TR" b="1" dirty="0" smtClean="0">
                <a:solidFill>
                  <a:srgbClr val="C00000"/>
                </a:solidFill>
              </a:rPr>
              <a:t>kesme</a:t>
            </a:r>
          </a:p>
          <a:p>
            <a:pPr lvl="0"/>
            <a:r>
              <a:rPr lang="tr-TR" dirty="0"/>
              <a:t>Devamsızlık yapan öğrencinin durumu posta, e-posta veya diğer iletişim araçlarıyla velisine bildirilir, varsa özür belgesini okul yönetimine teslim etmesi velisinden istenir. </a:t>
            </a:r>
            <a:endParaRPr lang="tr-TR" dirty="0" smtClean="0"/>
          </a:p>
          <a:p>
            <a:pPr lvl="0"/>
            <a:r>
              <a:rPr lang="tr-TR" dirty="0" smtClean="0"/>
              <a:t>Devamsızlığın </a:t>
            </a:r>
            <a:r>
              <a:rPr lang="tr-TR" dirty="0"/>
              <a:t>5 inci, 15 inci ve 25 inci günlerinde, kontrol kayıtlı sürekli tedaviyi ya da organ naklini gerektiren hastalığı bulunanlar, tam zamanlı kaynaştırma yoluyla eğitimlerine devam eden özel eğitim ihtiyacı olan öğrenciler ve özel eğitim meslek liselerine kayıtlı olan öğrenciler, sosyal hizmet, emniyet ve asayiş birimlerinin resmî raporları doğrultusunda koruma ve bakım altına alınanlar ile tutuklu öğrenciler için ise ayrıca devamsızlığın 40 </a:t>
            </a:r>
            <a:r>
              <a:rPr lang="tr-TR" dirty="0" err="1"/>
              <a:t>ıncı</a:t>
            </a:r>
            <a:r>
              <a:rPr lang="tr-TR" dirty="0"/>
              <a:t> ve 55 inci günlerinde de tebligat yapılır ve öğrencinin okula devamının sağlanması istenir. </a:t>
            </a:r>
            <a:endParaRPr lang="tr-TR" dirty="0" smtClean="0"/>
          </a:p>
          <a:p>
            <a:pPr lvl="0"/>
            <a:r>
              <a:rPr lang="tr-TR" dirty="0" smtClean="0"/>
              <a:t>Mesleki </a:t>
            </a:r>
            <a:r>
              <a:rPr lang="tr-TR" dirty="0"/>
              <a:t>eğitim merkezi öğrencilerinin teorik ders devamsızlıklarının 2 </a:t>
            </a:r>
            <a:r>
              <a:rPr lang="tr-TR" dirty="0" err="1"/>
              <a:t>nci</a:t>
            </a:r>
            <a:r>
              <a:rPr lang="tr-TR" dirty="0"/>
              <a:t>, 4 üncü ve 5 inci; işletmede mesleki eğitime devamsızlıklarının ise 5 inci, 15 inci ve 25 inci günlerinde, yasal temsilcisi ve işletmeye, 18 yaşından büyükler için ayrıca kendisine bildirim yapılır. Teorik ders süresi haftada iki gün olarak uygulanan mesleki eğitim merkezi programına kayıtlı öğrencilerin teorik ders devamsızlıklarının 4, 8 ve 10 uncu günlerinde bildirim yapılır.</a:t>
            </a:r>
          </a:p>
          <a:p>
            <a:pPr marL="0" indent="0">
              <a:buNone/>
            </a:pPr>
            <a:endParaRPr lang="tr-TR"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18442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609599"/>
            <a:ext cx="9613861" cy="1349829"/>
          </a:xfrm>
        </p:spPr>
        <p:txBody>
          <a:bodyPr>
            <a:normAutofit/>
          </a:bodyPr>
          <a:lstStyle/>
          <a:p>
            <a:pPr algn="ctr"/>
            <a:r>
              <a:rPr lang="tr-TR" sz="3200" b="1" dirty="0"/>
              <a:t>MİLLÎ EĞİTİM BAKANLIĞI ORTAÖĞRETİM KURUMLARI YÖNETMELİĞİ</a:t>
            </a:r>
            <a:endParaRPr lang="tr-TR" sz="3200" dirty="0"/>
          </a:p>
        </p:txBody>
      </p:sp>
      <p:sp>
        <p:nvSpPr>
          <p:cNvPr id="3" name="İçerik Yer Tutucusu 2"/>
          <p:cNvSpPr>
            <a:spLocks noGrp="1"/>
          </p:cNvSpPr>
          <p:nvPr>
            <p:ph idx="1"/>
          </p:nvPr>
        </p:nvSpPr>
        <p:spPr>
          <a:xfrm>
            <a:off x="769257" y="2076450"/>
            <a:ext cx="11265469" cy="4672693"/>
          </a:xfrm>
        </p:spPr>
        <p:txBody>
          <a:bodyPr>
            <a:noAutofit/>
          </a:bodyPr>
          <a:lstStyle/>
          <a:p>
            <a:pPr marL="0" indent="0">
              <a:buNone/>
            </a:pPr>
            <a:r>
              <a:rPr lang="tr-TR" sz="2200" b="1" dirty="0" smtClean="0">
                <a:solidFill>
                  <a:srgbClr val="C00000"/>
                </a:solidFill>
              </a:rPr>
              <a:t>Devam-devamsızlık </a:t>
            </a:r>
            <a:r>
              <a:rPr lang="tr-TR" sz="2200" b="1" dirty="0">
                <a:solidFill>
                  <a:srgbClr val="C00000"/>
                </a:solidFill>
              </a:rPr>
              <a:t>ve ilişik </a:t>
            </a:r>
            <a:r>
              <a:rPr lang="tr-TR" sz="2200" b="1" dirty="0" smtClean="0">
                <a:solidFill>
                  <a:srgbClr val="C00000"/>
                </a:solidFill>
              </a:rPr>
              <a:t>kesme</a:t>
            </a:r>
          </a:p>
          <a:p>
            <a:pPr lvl="0"/>
            <a:r>
              <a:rPr lang="tr-TR" sz="2200" dirty="0" smtClean="0"/>
              <a:t>Devamsızlık </a:t>
            </a:r>
            <a:r>
              <a:rPr lang="tr-TR" sz="2200" dirty="0"/>
              <a:t>süresi özürsüz 10 günü, toplamda 30 günü aşan öğrenciler, ders puanları ne olursa olsun başarısız sayılır ve durumları yazılı olarak velilerine bildirilir. Ancak üniversite hastaneleri, eğitim ve araştırma hastaneleri veya tam teşekküllü hastanelerde kontrol kayıtlı sürekli tedaviyi ya da organ naklini gerektiren hastalığı bulunanlar, tam zamanlı kaynaştırma yoluyla eğitimlerine devam eden özel eğitim ihtiyacı olan öğrenciler ve özel eğitim meslek liselerine kayıtlı olan öğrenciler, sosyal hizmet, emniyet ve asayiş birimlerinin resmî raporları doğrultusunda koruma ve bakım altına alınanlar ile tutuklu öğrencilerin özürsüz devamsızlık süresi 10 günü geçmemek kaydıyla toplam devamsızlık süresi 60, tam zamanlı kaynaştırma/bütünleştirme yoluyla eğitimlerine devam eden özel eğitim ihtiyacı olan öğrenciler ve özel eğitim meslek liselerine kayıtlı olan öğrencilerin özürsüz devamsızlık süresi 20 günü geçmemek kaydıyla toplam devamsızlık süresi 70 gün olarak uygulanır. </a:t>
            </a:r>
            <a:endParaRPr lang="tr-TR" sz="2200" b="1" dirty="0" smtClean="0">
              <a:solidFill>
                <a:srgbClr val="C00000"/>
              </a:solidFill>
            </a:endParaRPr>
          </a:p>
          <a:p>
            <a:pPr marL="0" indent="0">
              <a:buNone/>
            </a:pPr>
            <a:endParaRPr lang="tr-TR" sz="1400" dirty="0">
              <a:solidFill>
                <a:srgbClr val="C00000"/>
              </a:solidFill>
            </a:endParaRPr>
          </a:p>
        </p:txBody>
      </p:sp>
      <p:sp>
        <p:nvSpPr>
          <p:cNvPr id="4" name="Dikdörtgen 3"/>
          <p:cNvSpPr/>
          <p:nvPr/>
        </p:nvSpPr>
        <p:spPr>
          <a:xfrm rot="16200000">
            <a:off x="-3090893" y="3105833"/>
            <a:ext cx="6857999"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tr-TR" sz="3600" dirty="0" smtClean="0">
                <a:ln w="0"/>
                <a:solidFill>
                  <a:schemeClr val="tx1"/>
                </a:solidFill>
                <a:effectLst>
                  <a:outerShdw blurRad="38100" dist="19050" dir="2700000" algn="tl" rotWithShape="0">
                    <a:schemeClr val="dk1">
                      <a:alpha val="40000"/>
                    </a:schemeClr>
                  </a:outerShdw>
                </a:effectLst>
              </a:rPr>
              <a:t>MEVZUAT</a:t>
            </a:r>
            <a:endParaRPr lang="tr-TR" sz="3600" dirty="0">
              <a:ln w="0"/>
              <a:solidFill>
                <a:schemeClr val="tx1"/>
              </a:solidFill>
              <a:effectLst>
                <a:outerShdw blurRad="38100" dist="19050" dir="2700000" algn="tl" rotWithShape="0">
                  <a:schemeClr val="dk1">
                    <a:alpha val="40000"/>
                  </a:schemeClr>
                </a:outerShdw>
              </a:effectLst>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0702" y="701946"/>
            <a:ext cx="1274025" cy="11835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44274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834</TotalTime>
  <Words>3190</Words>
  <Application>Microsoft Office PowerPoint</Application>
  <PresentationFormat>Geniş ekran</PresentationFormat>
  <Paragraphs>369</Paragraphs>
  <Slides>38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38</vt:i4>
      </vt:variant>
    </vt:vector>
  </HeadingPairs>
  <TitlesOfParts>
    <vt:vector size="41" baseType="lpstr">
      <vt:lpstr>Arial</vt:lpstr>
      <vt:lpstr>Trebuchet MS</vt:lpstr>
      <vt:lpstr>Berlin</vt:lpstr>
      <vt:lpstr>DEVAMSIZ ÖĞRENCİLERE YÖNELİK REHBERLİK FAALİYETLERİ</vt:lpstr>
      <vt:lpstr>Okullar İçin Yol Haritası</vt:lpstr>
      <vt:lpstr>MİLLÎ EĞİTİM BAKANLIĞI OKUL ÖNCESİ EĞİTİM VE İLKÖĞRETİM KURUMLARI YÖNETMELİĞİ</vt:lpstr>
      <vt:lpstr>MİLLÎ EĞİTİM BAKANLIĞI OKUL ÖNCESİ EĞİTİM VE İLKÖĞRETİM KURUMLARI YÖNETMELİĞİ</vt:lpstr>
      <vt:lpstr>MİLLÎ EĞİTİM BAKANLIĞI OKUL ÖNCESİ EĞİTİM VE İLKÖĞRETİM KURUMLARI YÖNETMELİĞİ</vt:lpstr>
      <vt:lpstr>MİLLÎ EĞİTİM BAKANLIĞI OKUL ÖNCESİ EĞİTİM VE İLKÖĞRETİM KURUMLARI YÖNETMELİĞİ</vt:lpstr>
      <vt:lpstr>MİLLÎ EĞİTİM BAKANLIĞI ORTAÖĞRETİM KURUMLARI YÖNETMELİĞİ</vt:lpstr>
      <vt:lpstr>MİLLÎ EĞİTİM BAKANLIĞI ORTAÖĞRETİM KURUMLARI YÖNETMELİĞİ</vt:lpstr>
      <vt:lpstr>MİLLÎ EĞİTİM BAKANLIĞI ORTAÖĞRETİM KURUMLARI YÖNETMELİĞİ</vt:lpstr>
      <vt:lpstr>MİLLÎ EĞİTİM BAKANLIĞI ORTAÖĞRETİM KURUMLARI YÖNETMELİĞİ</vt:lpstr>
      <vt:lpstr>MİLLÎ EĞİTİM BAKANLIĞI ORTAÖĞRETİM KURUMLARI YÖNETMELİĞİ</vt:lpstr>
      <vt:lpstr>Öğrenci özürsüz devamsızlık yaptığında izlenecek yol (Kurumunuzla ilgili olan yönetmeliği göz önünde bulundurunuz!)</vt:lpstr>
      <vt:lpstr>Öğrenci özürsüz devamsızlık yaptığında izlenecek yol (Kurumunuzla ilgili olan yönetmeliği göz önünde bulundurunuz!)</vt:lpstr>
      <vt:lpstr>Öğrenci özürsüz devamsızlık yaptığında izlenecek yol (Kurumunuzla ilgili olan yönetmeliği göz önünde bulundurunuz!)</vt:lpstr>
      <vt:lpstr>Eğitim Desteği Risk Göstergeleri</vt:lpstr>
      <vt:lpstr>Veli Desteği  Risk Göstergeleri</vt:lpstr>
      <vt:lpstr>Devamsızlık Durumu Risk Göstergeleri</vt:lpstr>
      <vt:lpstr>Velinin Eğitime Katılım Durumu Risk Göstergeleri </vt:lpstr>
      <vt:lpstr>Ekonomik Destek  Risk Göstergeleri</vt:lpstr>
      <vt:lpstr>Ailevi Sorunlarda Destek Durumu Risk Göstergeleri</vt:lpstr>
      <vt:lpstr>Okula Uyum Desteği  Risk Göstergeleri</vt:lpstr>
      <vt:lpstr>Psikolojik Ve Davranışsal Destek  Risk Göstergeleri</vt:lpstr>
      <vt:lpstr>Arkadaş İlişkileri Desteği  Risk Göstergeleri</vt:lpstr>
      <vt:lpstr>Okul Çağı Çocuğunun Çocuk İşçi Olarak Çalıştırılması Durumu Risk Göstergeleri</vt:lpstr>
      <vt:lpstr>Velinin Uyarılması </vt:lpstr>
      <vt:lpstr>Veli Görüşmeleri</vt:lpstr>
      <vt:lpstr>Ev Ziyareti</vt:lpstr>
      <vt:lpstr>Yasal Yaptırım</vt:lpstr>
      <vt:lpstr>Devamsızlık Odaklı Müdahale</vt:lpstr>
      <vt:lpstr>Okula Geç Kalıyorsa </vt:lpstr>
      <vt:lpstr>Derse Devamsızlık Yapıyorsa</vt:lpstr>
      <vt:lpstr>Ders Kaçırıyorsa</vt:lpstr>
      <vt:lpstr>Genel Devamsızlık Yapıyorsa</vt:lpstr>
      <vt:lpstr>Okul Korkusu İle Okuldan Kaçmanın Ayırımının Yapılması</vt:lpstr>
      <vt:lpstr>Okul Korkusu İle Okuldan Kaçmanın Ayırımının Yapılması</vt:lpstr>
      <vt:lpstr>Belirtiler</vt:lpstr>
      <vt:lpstr>Bilgi Notları</vt:lpstr>
      <vt:lpstr>Kaynakça</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DEVAMSIZ ÖĞRENCİLERE YÖNELİK REHBERLİK FAALİYETLERİ</dc:title>
  <dc:creator>izmit</dc:creator>
  <cp:lastModifiedBy>izmit</cp:lastModifiedBy>
  <cp:revision>88</cp:revision>
  <dcterms:created xsi:type="dcterms:W3CDTF">2018-11-06T12:02:05Z</dcterms:created>
  <dcterms:modified xsi:type="dcterms:W3CDTF">2018-12-03T08:04:58Z</dcterms:modified>
</cp:coreProperties>
</file>