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2" r:id="rId3"/>
    <p:sldId id="257" r:id="rId4"/>
    <p:sldId id="258" r:id="rId5"/>
    <p:sldId id="260" r:id="rId6"/>
    <p:sldId id="259" r:id="rId7"/>
    <p:sldId id="261" r:id="rId8"/>
    <p:sldId id="266" r:id="rId9"/>
    <p:sldId id="263" r:id="rId10"/>
    <p:sldId id="264" r:id="rId11"/>
    <p:sldId id="267" r:id="rId12"/>
    <p:sldId id="268" r:id="rId13"/>
    <p:sldId id="269" r:id="rId14"/>
    <p:sldId id="270" r:id="rId15"/>
    <p:sldId id="271" r:id="rId16"/>
    <p:sldId id="272" r:id="rId17"/>
    <p:sldId id="273" r:id="rId18"/>
    <p:sldId id="274" r:id="rId19"/>
    <p:sldId id="275" r:id="rId20"/>
    <p:sldId id="26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tih peki" initials="fp" lastIdx="1" clrIdx="0">
    <p:extLst>
      <p:ext uri="{19B8F6BF-5375-455C-9EA6-DF929625EA0E}">
        <p15:presenceInfo xmlns:p15="http://schemas.microsoft.com/office/powerpoint/2012/main" userId="08056d7644dea49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commentAuthors" Target="commentAuthor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notesMaster" Target="notesMasters/notesMaster1.xml" /><Relationship Id="rId27"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1E638B-C4A6-4F48-81CD-DF5376C383A9}" type="datetimeFigureOut">
              <a:rPr lang="tr-TR" smtClean="0"/>
              <a:t>22.07.2022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17E77F-7ECE-48BD-B9D8-11DE2E7D28D9}" type="slidenum">
              <a:rPr lang="tr-TR" smtClean="0"/>
              <a:t>‹#›</a:t>
            </a:fld>
            <a:endParaRPr lang="tr-TR"/>
          </a:p>
        </p:txBody>
      </p:sp>
    </p:spTree>
    <p:extLst>
      <p:ext uri="{BB962C8B-B14F-4D97-AF65-F5344CB8AC3E}">
        <p14:creationId xmlns:p14="http://schemas.microsoft.com/office/powerpoint/2010/main" val="3913526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617E77F-7ECE-48BD-B9D8-11DE2E7D28D9}" type="slidenum">
              <a:rPr lang="tr-TR" smtClean="0"/>
              <a:t>18</a:t>
            </a:fld>
            <a:endParaRPr lang="tr-TR"/>
          </a:p>
        </p:txBody>
      </p:sp>
    </p:spTree>
    <p:extLst>
      <p:ext uri="{BB962C8B-B14F-4D97-AF65-F5344CB8AC3E}">
        <p14:creationId xmlns:p14="http://schemas.microsoft.com/office/powerpoint/2010/main" val="1280907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22.07.2022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22.07.2022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22.07.2022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22.07.2022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22.07.2022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22.07.2022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22.07.2022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22.07.2022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22.07.2022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22.07.2022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22.07.2022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22.07.2022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908720"/>
            <a:ext cx="7772400" cy="2880319"/>
          </a:xfrm>
        </p:spPr>
        <p:txBody>
          <a:bodyPr>
            <a:noAutofit/>
          </a:bodyPr>
          <a:lstStyle/>
          <a:p>
            <a:r>
              <a:rPr lang="tr-TR" sz="5400" b="1" dirty="0"/>
              <a:t>2022 ÜNİVERSİTE TERCİH SUNUMU</a:t>
            </a:r>
            <a:br>
              <a:rPr lang="tr-TR" sz="5400" b="1" dirty="0"/>
            </a:br>
            <a:br>
              <a:rPr lang="tr-TR" sz="5400" b="1" dirty="0"/>
            </a:br>
            <a:r>
              <a:rPr lang="tr-TR" sz="2400" b="1" dirty="0"/>
              <a:t>21 Temmuz 2022 </a:t>
            </a:r>
          </a:p>
        </p:txBody>
      </p:sp>
    </p:spTree>
    <p:extLst>
      <p:ext uri="{BB962C8B-B14F-4D97-AF65-F5344CB8AC3E}">
        <p14:creationId xmlns:p14="http://schemas.microsoft.com/office/powerpoint/2010/main" val="93503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Tercih listesinin oluşturulması</a:t>
            </a:r>
          </a:p>
        </p:txBody>
      </p:sp>
      <p:sp>
        <p:nvSpPr>
          <p:cNvPr id="3" name="İçerik Yer Tutucusu 2"/>
          <p:cNvSpPr>
            <a:spLocks noGrp="1"/>
          </p:cNvSpPr>
          <p:nvPr>
            <p:ph idx="1"/>
          </p:nvPr>
        </p:nvSpPr>
        <p:spPr/>
        <p:txBody>
          <a:bodyPr/>
          <a:lstStyle/>
          <a:p>
            <a:r>
              <a:rPr lang="tr-TR" dirty="0"/>
              <a:t>En fazla 24 tercihten oluşur.</a:t>
            </a:r>
          </a:p>
          <a:p>
            <a:r>
              <a:rPr lang="tr-TR" dirty="0"/>
              <a:t>İstek sırasına göre oluşturulur.</a:t>
            </a:r>
          </a:p>
          <a:p>
            <a:r>
              <a:rPr lang="tr-TR" dirty="0"/>
              <a:t>Sıra-puan üstünlüğüne göre tercih yerleştirme yapılır.</a:t>
            </a:r>
          </a:p>
          <a:p>
            <a:r>
              <a:rPr lang="tr-TR" dirty="0"/>
              <a:t>Bir üst tercih kazanıldığında daha alt tercihlere bakılmaz.</a:t>
            </a:r>
          </a:p>
          <a:p>
            <a:r>
              <a:rPr lang="tr-TR" dirty="0"/>
              <a:t>Tercih listesinin en önemli yeri son tercihlerdir. </a:t>
            </a:r>
          </a:p>
        </p:txBody>
      </p:sp>
    </p:spTree>
    <p:extLst>
      <p:ext uri="{BB962C8B-B14F-4D97-AF65-F5344CB8AC3E}">
        <p14:creationId xmlns:p14="http://schemas.microsoft.com/office/powerpoint/2010/main" val="2604065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C00000"/>
                </a:solidFill>
              </a:rPr>
              <a:t>Meslek ve İHL mezunu adaylar Önlisans Tercihlerinde Ek </a:t>
            </a:r>
            <a:r>
              <a:rPr lang="tr-TR" b="1">
                <a:solidFill>
                  <a:srgbClr val="C00000"/>
                </a:solidFill>
              </a:rPr>
              <a:t>Puan Alır</a:t>
            </a:r>
            <a:endParaRPr lang="tr-TR" b="1" dirty="0">
              <a:solidFill>
                <a:srgbClr val="C00000"/>
              </a:solidFill>
            </a:endParaRPr>
          </a:p>
        </p:txBody>
      </p:sp>
      <p:sp>
        <p:nvSpPr>
          <p:cNvPr id="3" name="İçerik Yer Tutucusu 2"/>
          <p:cNvSpPr>
            <a:spLocks noGrp="1"/>
          </p:cNvSpPr>
          <p:nvPr>
            <p:ph idx="1"/>
          </p:nvPr>
        </p:nvSpPr>
        <p:spPr>
          <a:xfrm>
            <a:off x="323528" y="1600200"/>
            <a:ext cx="8363272" cy="4525963"/>
          </a:xfrm>
        </p:spPr>
        <p:txBody>
          <a:bodyPr>
            <a:normAutofit fontScale="92500" lnSpcReduction="10000"/>
          </a:bodyPr>
          <a:lstStyle/>
          <a:p>
            <a:r>
              <a:rPr lang="tr-TR" dirty="0"/>
              <a:t>Sadece lisede bitirdikleri alanlarıyla alakalı önlisans programlarına yerleşirken OBP kaynaklı ilave ek puan alırlar.</a:t>
            </a:r>
          </a:p>
          <a:p>
            <a:r>
              <a:rPr lang="tr-TR" dirty="0"/>
              <a:t>Not: Sınavsız geçiş hakkı son kez 2016 yılında uygulanmıştır ve tarihten sonra kalkmıştır.  Mezuniyet yılı fark etmeksizin artık eski ve yeni tüm meslek ve İHL  mezunları alanlarıyla alakalı önlisans programlarına ek puan alırlar.</a:t>
            </a:r>
          </a:p>
          <a:p>
            <a:r>
              <a:rPr lang="tr-TR" dirty="0"/>
              <a:t>Alanından farklı önlisans programlarında bu ek puan kullanılmaz normal Yerleştirme TYT kullanılır. </a:t>
            </a:r>
          </a:p>
          <a:p>
            <a:endParaRPr lang="tr-TR" dirty="0"/>
          </a:p>
        </p:txBody>
      </p:sp>
    </p:spTree>
    <p:extLst>
      <p:ext uri="{BB962C8B-B14F-4D97-AF65-F5344CB8AC3E}">
        <p14:creationId xmlns:p14="http://schemas.microsoft.com/office/powerpoint/2010/main" val="2128202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1296144"/>
          </a:xfrm>
        </p:spPr>
        <p:txBody>
          <a:bodyPr>
            <a:normAutofit fontScale="90000"/>
          </a:bodyPr>
          <a:lstStyle/>
          <a:p>
            <a:r>
              <a:rPr lang="tr-TR" b="1" dirty="0"/>
              <a:t>Meslek ve İHL mezunu adaylar için örnek TYT puan hesaplaması </a:t>
            </a:r>
          </a:p>
        </p:txBody>
      </p:sp>
      <p:sp>
        <p:nvSpPr>
          <p:cNvPr id="3" name="İçerik Yer Tutucusu 2"/>
          <p:cNvSpPr>
            <a:spLocks noGrp="1"/>
          </p:cNvSpPr>
          <p:nvPr>
            <p:ph idx="1"/>
          </p:nvPr>
        </p:nvSpPr>
        <p:spPr>
          <a:xfrm>
            <a:off x="457200" y="2132856"/>
            <a:ext cx="8229600" cy="3993307"/>
          </a:xfrm>
        </p:spPr>
        <p:txBody>
          <a:bodyPr/>
          <a:lstStyle/>
          <a:p>
            <a:pPr marL="0" indent="0">
              <a:buNone/>
            </a:pPr>
            <a:r>
              <a:rPr lang="tr-TR" dirty="0"/>
              <a:t>Lise ortalaması 70 ve TYT ham puanı 250 olan:</a:t>
            </a:r>
          </a:p>
          <a:p>
            <a:pPr marL="0" indent="0">
              <a:buNone/>
            </a:pPr>
            <a:r>
              <a:rPr lang="tr-TR" dirty="0"/>
              <a:t>Bu durumda olan meslek ve İHL mezunu aday </a:t>
            </a:r>
            <a:r>
              <a:rPr lang="tr-TR" b="1" dirty="0">
                <a:solidFill>
                  <a:srgbClr val="002060"/>
                </a:solidFill>
              </a:rPr>
              <a:t>75*0,6=45 OBP,      </a:t>
            </a:r>
            <a:r>
              <a:rPr lang="tr-TR" b="1" dirty="0">
                <a:solidFill>
                  <a:srgbClr val="FF0000"/>
                </a:solidFill>
              </a:rPr>
              <a:t>75*0,3=22,5 ek OBP puanı</a:t>
            </a:r>
          </a:p>
          <a:p>
            <a:pPr marL="0" indent="0">
              <a:buNone/>
            </a:pPr>
            <a:r>
              <a:rPr lang="tr-TR" dirty="0"/>
              <a:t>Ve bu 45 OBP puanı 250 TYT ham puana eklenerek  yerleştirme </a:t>
            </a:r>
            <a:r>
              <a:rPr lang="tr-TR" b="1" dirty="0">
                <a:solidFill>
                  <a:srgbClr val="002060"/>
                </a:solidFill>
              </a:rPr>
              <a:t>TYT puanı 295 olur. </a:t>
            </a:r>
          </a:p>
          <a:p>
            <a:r>
              <a:rPr lang="tr-TR" dirty="0"/>
              <a:t>Ek puanlı </a:t>
            </a:r>
            <a:r>
              <a:rPr lang="tr-TR" dirty="0" err="1"/>
              <a:t>TYT’si</a:t>
            </a:r>
            <a:r>
              <a:rPr lang="tr-TR" dirty="0"/>
              <a:t> </a:t>
            </a:r>
            <a:r>
              <a:rPr lang="tr-TR" b="1" dirty="0">
                <a:solidFill>
                  <a:srgbClr val="FF0000"/>
                </a:solidFill>
              </a:rPr>
              <a:t>250+45+22,5= 317,5 olur</a:t>
            </a:r>
          </a:p>
          <a:p>
            <a:endParaRPr lang="tr-TR" dirty="0"/>
          </a:p>
        </p:txBody>
      </p:sp>
    </p:spTree>
    <p:extLst>
      <p:ext uri="{BB962C8B-B14F-4D97-AF65-F5344CB8AC3E}">
        <p14:creationId xmlns:p14="http://schemas.microsoft.com/office/powerpoint/2010/main" val="660584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t>Meslek liseliler örnek TYT puan kullanımı </a:t>
            </a:r>
          </a:p>
        </p:txBody>
      </p:sp>
      <p:sp>
        <p:nvSpPr>
          <p:cNvPr id="3" name="İçerik Yer Tutucusu 2"/>
          <p:cNvSpPr>
            <a:spLocks noGrp="1"/>
          </p:cNvSpPr>
          <p:nvPr>
            <p:ph idx="1"/>
          </p:nvPr>
        </p:nvSpPr>
        <p:spPr/>
        <p:txBody>
          <a:bodyPr/>
          <a:lstStyle/>
          <a:p>
            <a:r>
              <a:rPr lang="tr-TR" dirty="0" err="1"/>
              <a:t>İhl</a:t>
            </a:r>
            <a:r>
              <a:rPr lang="tr-TR" dirty="0"/>
              <a:t> mezunu  önlisans İlahiyatta </a:t>
            </a:r>
            <a:r>
              <a:rPr lang="tr-TR" b="1" dirty="0">
                <a:solidFill>
                  <a:srgbClr val="FF0000"/>
                </a:solidFill>
              </a:rPr>
              <a:t>317,5 puanı</a:t>
            </a:r>
          </a:p>
          <a:p>
            <a:r>
              <a:rPr lang="tr-TR" dirty="0" err="1"/>
              <a:t>İhl</a:t>
            </a:r>
            <a:r>
              <a:rPr lang="tr-TR" dirty="0"/>
              <a:t> mezunu  başka programlarda  </a:t>
            </a:r>
            <a:r>
              <a:rPr lang="tr-TR" b="1" dirty="0">
                <a:solidFill>
                  <a:srgbClr val="002060"/>
                </a:solidFill>
              </a:rPr>
              <a:t>295 puanı</a:t>
            </a:r>
          </a:p>
          <a:p>
            <a:r>
              <a:rPr lang="tr-TR" dirty="0"/>
              <a:t>Çocuk gelişimi mezunu önlisans Çocuk gelişiminde, Çocuk koruma bakım hizmetleri, Engelliler için gölge öğreticilik ve Sosyal hizmetlerde </a:t>
            </a:r>
            <a:r>
              <a:rPr lang="tr-TR" b="1" dirty="0">
                <a:solidFill>
                  <a:srgbClr val="FF0000"/>
                </a:solidFill>
              </a:rPr>
              <a:t>317,5 puanı</a:t>
            </a:r>
            <a:endParaRPr lang="tr-TR" dirty="0"/>
          </a:p>
          <a:p>
            <a:r>
              <a:rPr lang="tr-TR" dirty="0"/>
              <a:t>Çocuk gelişimi mezunu başka </a:t>
            </a:r>
            <a:r>
              <a:rPr lang="tr-TR" dirty="0" err="1"/>
              <a:t>prg</a:t>
            </a:r>
            <a:r>
              <a:rPr lang="tr-TR" dirty="0"/>
              <a:t>.  </a:t>
            </a:r>
            <a:r>
              <a:rPr lang="tr-TR" b="1" dirty="0">
                <a:solidFill>
                  <a:srgbClr val="002060"/>
                </a:solidFill>
              </a:rPr>
              <a:t>295 puanı</a:t>
            </a:r>
          </a:p>
          <a:p>
            <a:endParaRPr lang="tr-TR" dirty="0"/>
          </a:p>
        </p:txBody>
      </p:sp>
    </p:spTree>
    <p:extLst>
      <p:ext uri="{BB962C8B-B14F-4D97-AF65-F5344CB8AC3E}">
        <p14:creationId xmlns:p14="http://schemas.microsoft.com/office/powerpoint/2010/main" val="359239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91264" cy="2434282"/>
          </a:xfrm>
        </p:spPr>
        <p:txBody>
          <a:bodyPr>
            <a:noAutofit/>
          </a:bodyPr>
          <a:lstStyle/>
          <a:p>
            <a:r>
              <a:rPr lang="tr-TR" sz="2600" dirty="0"/>
              <a:t>Bilişim Teknolojilerinin </a:t>
            </a:r>
            <a:r>
              <a:rPr lang="tr-TR" sz="2600" b="1" dirty="0">
                <a:solidFill>
                  <a:srgbClr val="C00000"/>
                </a:solidFill>
              </a:rPr>
              <a:t>ek puanlı TYT (317,5  ile) </a:t>
            </a:r>
            <a:r>
              <a:rPr lang="tr-TR" sz="2600" dirty="0"/>
              <a:t>tercih edebilecekleri önlisans programları bunlardır.  Bu programların dışındaki tüm önlisansları </a:t>
            </a:r>
            <a:r>
              <a:rPr lang="tr-TR" sz="2600" b="1" dirty="0">
                <a:solidFill>
                  <a:srgbClr val="002060"/>
                </a:solidFill>
              </a:rPr>
              <a:t>295 yerleştirme TYT puanıyla </a:t>
            </a:r>
            <a:r>
              <a:rPr lang="tr-TR" sz="2600" dirty="0"/>
              <a:t>tercih edebilirler. </a:t>
            </a:r>
            <a:br>
              <a:rPr lang="tr-TR" sz="2600" dirty="0"/>
            </a:br>
            <a:r>
              <a:rPr lang="tr-TR" sz="2600" dirty="0"/>
              <a:t>Meslek liseliler ek puanla tercih etme hakları olan tüm listeyi YKS kılavuzunda </a:t>
            </a:r>
            <a:r>
              <a:rPr lang="tr-TR" sz="2600" b="1" u="sng" dirty="0"/>
              <a:t>tablo 6C den </a:t>
            </a:r>
            <a:r>
              <a:rPr lang="tr-TR" sz="2600" dirty="0"/>
              <a:t>görebilirler </a:t>
            </a:r>
          </a:p>
        </p:txBody>
      </p:sp>
      <p:pic>
        <p:nvPicPr>
          <p:cNvPr id="1026" name="Picture 2" descr="C:\Users\Senem\Desktop\2022 YKS SÜRECİ\bilişim.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2852936"/>
            <a:ext cx="8835429"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701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4638"/>
            <a:ext cx="8435280" cy="1143000"/>
          </a:xfrm>
        </p:spPr>
        <p:txBody>
          <a:bodyPr>
            <a:normAutofit fontScale="90000"/>
          </a:bodyPr>
          <a:lstStyle/>
          <a:p>
            <a:r>
              <a:rPr lang="tr-TR" dirty="0">
                <a:solidFill>
                  <a:srgbClr val="C00000"/>
                </a:solidFill>
              </a:rPr>
              <a:t>   </a:t>
            </a:r>
            <a:r>
              <a:rPr lang="tr-TR" sz="4200" b="1" dirty="0">
                <a:solidFill>
                  <a:srgbClr val="C00000"/>
                </a:solidFill>
              </a:rPr>
              <a:t>MTOK Hakkı </a:t>
            </a:r>
            <a:r>
              <a:rPr lang="tr-TR" sz="3600" dirty="0">
                <a:solidFill>
                  <a:srgbClr val="C00000"/>
                </a:solidFill>
              </a:rPr>
              <a:t>(Ek puan verilmez, aday normal yerleştirme  AYT puanıyla yerleşir) </a:t>
            </a:r>
          </a:p>
        </p:txBody>
      </p:sp>
      <p:sp>
        <p:nvSpPr>
          <p:cNvPr id="3" name="İçerik Yer Tutucusu 2"/>
          <p:cNvSpPr>
            <a:spLocks noGrp="1"/>
          </p:cNvSpPr>
          <p:nvPr>
            <p:ph idx="1"/>
          </p:nvPr>
        </p:nvSpPr>
        <p:spPr>
          <a:xfrm>
            <a:off x="179512" y="1628800"/>
            <a:ext cx="8640960" cy="4497363"/>
          </a:xfrm>
        </p:spPr>
        <p:txBody>
          <a:bodyPr>
            <a:normAutofit lnSpcReduction="10000"/>
          </a:bodyPr>
          <a:lstStyle/>
          <a:p>
            <a:pPr marL="0" indent="0">
              <a:buNone/>
            </a:pPr>
            <a:r>
              <a:rPr lang="tr-TR" dirty="0"/>
              <a:t>Meslek lisesi ya da İHL mezunu adaylar alanlarıyla alakalı MTOK kontenjanlarına yerleştirmede öncelikleri vardır. İlgili MTOK kontenjanı eğer bu adaylar tarafından doldurulmazsa başka lise türlerinden öğrenci alınır. </a:t>
            </a:r>
          </a:p>
          <a:p>
            <a:r>
              <a:rPr lang="tr-TR" dirty="0"/>
              <a:t>Bu yerleştirmede mühendisliklerde 300 bin başarı sırası uygulanır</a:t>
            </a:r>
            <a:endParaRPr lang="tr-TR" dirty="0">
              <a:solidFill>
                <a:schemeClr val="accent2">
                  <a:lumMod val="50000"/>
                </a:schemeClr>
              </a:solidFill>
            </a:endParaRPr>
          </a:p>
          <a:p>
            <a:r>
              <a:rPr lang="tr-TR" dirty="0"/>
              <a:t>Bu adaylar hakları olan MTOK programlarını YKS kılavuzunun </a:t>
            </a:r>
            <a:r>
              <a:rPr lang="tr-TR" b="1" dirty="0">
                <a:solidFill>
                  <a:srgbClr val="C00000"/>
                </a:solidFill>
              </a:rPr>
              <a:t>Tablo 6B.2 </a:t>
            </a:r>
            <a:r>
              <a:rPr lang="tr-TR" dirty="0"/>
              <a:t>bölümünden görebilirler.</a:t>
            </a:r>
          </a:p>
        </p:txBody>
      </p:sp>
    </p:spTree>
    <p:extLst>
      <p:ext uri="{BB962C8B-B14F-4D97-AF65-F5344CB8AC3E}">
        <p14:creationId xmlns:p14="http://schemas.microsoft.com/office/powerpoint/2010/main" val="1845057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2015 ve sonraki yıllarda (şu an dahil) Meslek ve İHL mezunu adaylar</a:t>
            </a:r>
          </a:p>
        </p:txBody>
      </p:sp>
      <p:sp>
        <p:nvSpPr>
          <p:cNvPr id="3" name="İçerik Yer Tutucusu 2"/>
          <p:cNvSpPr>
            <a:spLocks noGrp="1"/>
          </p:cNvSpPr>
          <p:nvPr>
            <p:ph idx="1"/>
          </p:nvPr>
        </p:nvSpPr>
        <p:spPr/>
        <p:txBody>
          <a:bodyPr/>
          <a:lstStyle/>
          <a:p>
            <a:r>
              <a:rPr lang="tr-TR" dirty="0"/>
              <a:t>Bu öğrenciler lisans programlarını tercih ettiklerindeyse her hangi bir şekilde OBP kaynaklı puan kırılması yaşamadan ve ek puan da almadan diğer lise türlerinden mezun adayların faydalandığı gibi </a:t>
            </a:r>
            <a:r>
              <a:rPr lang="tr-TR" dirty="0" err="1"/>
              <a:t>OBP’den</a:t>
            </a:r>
            <a:r>
              <a:rPr lang="tr-TR" dirty="0"/>
              <a:t> normal şekilde faydalanırlar. </a:t>
            </a:r>
          </a:p>
        </p:txBody>
      </p:sp>
    </p:spTree>
    <p:extLst>
      <p:ext uri="{BB962C8B-B14F-4D97-AF65-F5344CB8AC3E}">
        <p14:creationId xmlns:p14="http://schemas.microsoft.com/office/powerpoint/2010/main" val="1068286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YURT DIŞI ÜNİVERSİTE OKUMAK</a:t>
            </a:r>
          </a:p>
        </p:txBody>
      </p:sp>
      <p:sp>
        <p:nvSpPr>
          <p:cNvPr id="3" name="İçerik Yer Tutucusu 2"/>
          <p:cNvSpPr>
            <a:spLocks noGrp="1"/>
          </p:cNvSpPr>
          <p:nvPr>
            <p:ph idx="1"/>
          </p:nvPr>
        </p:nvSpPr>
        <p:spPr/>
        <p:txBody>
          <a:bodyPr>
            <a:normAutofit lnSpcReduction="10000"/>
          </a:bodyPr>
          <a:lstStyle/>
          <a:p>
            <a:r>
              <a:rPr lang="tr-TR" dirty="0"/>
              <a:t>Yurt dışında üniversite okumak isteyen adayların nihai üniversitelerini bitirip geldiklerinde YÖK’e denkliğe başvurmaları gerekir. </a:t>
            </a:r>
          </a:p>
          <a:p>
            <a:r>
              <a:rPr lang="tr-TR" dirty="0"/>
              <a:t>Uzaktan eğitim yoluyla yurt dışı eğitim yapılan hiçbir bölüme YÖK denklik vermemektedir. </a:t>
            </a:r>
          </a:p>
          <a:p>
            <a:r>
              <a:rPr lang="tr-TR" dirty="0"/>
              <a:t>Denklik başvurusu kişiye ya da bitirilen ülke, üniversite ve bölüme göre değişiklik göstermektedir. </a:t>
            </a:r>
          </a:p>
        </p:txBody>
      </p:sp>
    </p:spTree>
    <p:extLst>
      <p:ext uri="{BB962C8B-B14F-4D97-AF65-F5344CB8AC3E}">
        <p14:creationId xmlns:p14="http://schemas.microsoft.com/office/powerpoint/2010/main" val="2977564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DENKLİKTE</a:t>
            </a:r>
          </a:p>
        </p:txBody>
      </p:sp>
      <p:sp>
        <p:nvSpPr>
          <p:cNvPr id="3" name="İçerik Yer Tutucusu 2"/>
          <p:cNvSpPr>
            <a:spLocks noGrp="1"/>
          </p:cNvSpPr>
          <p:nvPr>
            <p:ph idx="1"/>
          </p:nvPr>
        </p:nvSpPr>
        <p:spPr/>
        <p:txBody>
          <a:bodyPr>
            <a:normAutofit fontScale="92500" lnSpcReduction="20000"/>
          </a:bodyPr>
          <a:lstStyle/>
          <a:p>
            <a:r>
              <a:rPr lang="tr-TR" dirty="0"/>
              <a:t>Madde 3 J) Seviye ve Yeterlik Belirleme Sistemi (SYBS): Mezun olunan programla ilgili temel kazanımlar, eğitim-öğretimin dili, programın niteliği, teorik ve uygulamalı dersler, stajlar ve projeler yönünden eksiklik tespit edildiğinde ve/veya tereddüt oluştuğunda, söz konusu programın niteliğine göre ders tamamlama, staj tamamlama, proje yapma veya sınava tabi tutma gibi uygulamalardan birinin, birkaçının veya tamamının kullanılarak kazanımların elde edilme düzeyini ölçme, değerlendirme ve belirlemeye yönelik işlemler bütününü,</a:t>
            </a:r>
          </a:p>
          <a:p>
            <a:endParaRPr lang="tr-TR" dirty="0"/>
          </a:p>
        </p:txBody>
      </p:sp>
    </p:spTree>
    <p:extLst>
      <p:ext uri="{BB962C8B-B14F-4D97-AF65-F5344CB8AC3E}">
        <p14:creationId xmlns:p14="http://schemas.microsoft.com/office/powerpoint/2010/main" val="1573299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id="{9580E016-1020-7975-E674-F9833A7B9FFB}"/>
              </a:ext>
            </a:extLst>
          </p:cNvPr>
          <p:cNvSpPr>
            <a:spLocks noGrp="1"/>
          </p:cNvSpPr>
          <p:nvPr>
            <p:ph idx="1"/>
          </p:nvPr>
        </p:nvSpPr>
        <p:spPr/>
        <p:txBody>
          <a:bodyPr/>
          <a:lstStyle/>
          <a:p>
            <a:endParaRPr lang="tr-TR"/>
          </a:p>
        </p:txBody>
      </p:sp>
      <p:sp>
        <p:nvSpPr>
          <p:cNvPr id="7" name="Başlık 6">
            <a:extLst>
              <a:ext uri="{FF2B5EF4-FFF2-40B4-BE49-F238E27FC236}">
                <a16:creationId xmlns:a16="http://schemas.microsoft.com/office/drawing/2014/main" id="{5320D184-386D-B11C-FD81-1D5E5809F1AE}"/>
              </a:ext>
            </a:extLst>
          </p:cNvPr>
          <p:cNvSpPr>
            <a:spLocks noGrp="1"/>
          </p:cNvSpPr>
          <p:nvPr>
            <p:ph type="title"/>
          </p:nvPr>
        </p:nvSpPr>
        <p:spPr/>
        <p:txBody>
          <a:bodyPr/>
          <a:lstStyle/>
          <a:p>
            <a:endParaRPr lang="tr-TR"/>
          </a:p>
        </p:txBody>
      </p:sp>
    </p:spTree>
    <p:extLst>
      <p:ext uri="{BB962C8B-B14F-4D97-AF65-F5344CB8AC3E}">
        <p14:creationId xmlns:p14="http://schemas.microsoft.com/office/powerpoint/2010/main" val="1098991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nay\Desktop\gk\eğitimler\yükseköğretim seçenekler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93805"/>
            <a:ext cx="7272807" cy="5975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564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Hatırlatmalar</a:t>
            </a:r>
          </a:p>
        </p:txBody>
      </p:sp>
      <p:sp>
        <p:nvSpPr>
          <p:cNvPr id="3" name="İçerik Yer Tutucusu 2"/>
          <p:cNvSpPr>
            <a:spLocks noGrp="1"/>
          </p:cNvSpPr>
          <p:nvPr>
            <p:ph idx="1"/>
          </p:nvPr>
        </p:nvSpPr>
        <p:spPr/>
        <p:txBody>
          <a:bodyPr/>
          <a:lstStyle/>
          <a:p>
            <a:r>
              <a:rPr lang="tr-TR" dirty="0"/>
              <a:t>Aday bir yılda bir bölüm kazanabilir. </a:t>
            </a:r>
          </a:p>
          <a:p>
            <a:r>
              <a:rPr lang="tr-TR" dirty="0"/>
              <a:t>Tercihlerde kazanan aday, ek tercihe başvuramaz</a:t>
            </a:r>
          </a:p>
          <a:p>
            <a:r>
              <a:rPr lang="tr-TR" dirty="0"/>
              <a:t>Tercihlerde kazanan aday, tercihini değiştiremez.</a:t>
            </a:r>
          </a:p>
          <a:p>
            <a:r>
              <a:rPr lang="tr-TR" dirty="0"/>
              <a:t>Aynı anda eşdeğer iki bölüm okunmaz</a:t>
            </a:r>
          </a:p>
          <a:p>
            <a:endParaRPr lang="tr-TR" dirty="0"/>
          </a:p>
          <a:p>
            <a:endParaRPr lang="tr-TR" dirty="0"/>
          </a:p>
        </p:txBody>
      </p:sp>
    </p:spTree>
    <p:extLst>
      <p:ext uri="{BB962C8B-B14F-4D97-AF65-F5344CB8AC3E}">
        <p14:creationId xmlns:p14="http://schemas.microsoft.com/office/powerpoint/2010/main" val="1685540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YKS SAYISAL VERİLER </a:t>
            </a: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477885817"/>
              </p:ext>
            </p:extLst>
          </p:nvPr>
        </p:nvGraphicFramePr>
        <p:xfrm>
          <a:off x="971600" y="1628806"/>
          <a:ext cx="7632848" cy="4878705"/>
        </p:xfrm>
        <a:graphic>
          <a:graphicData uri="http://schemas.openxmlformats.org/drawingml/2006/table">
            <a:tbl>
              <a:tblPr>
                <a:tableStyleId>{5C22544A-7EE6-4342-B048-85BDC9FD1C3A}</a:tableStyleId>
              </a:tblPr>
              <a:tblGrid>
                <a:gridCol w="792088">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805607">
                  <a:extLst>
                    <a:ext uri="{9D8B030D-6E8A-4147-A177-3AD203B41FA5}">
                      <a16:colId xmlns:a16="http://schemas.microsoft.com/office/drawing/2014/main" val="20002"/>
                    </a:ext>
                  </a:extLst>
                </a:gridCol>
                <a:gridCol w="1398074">
                  <a:extLst>
                    <a:ext uri="{9D8B030D-6E8A-4147-A177-3AD203B41FA5}">
                      <a16:colId xmlns:a16="http://schemas.microsoft.com/office/drawing/2014/main" val="20003"/>
                    </a:ext>
                  </a:extLst>
                </a:gridCol>
                <a:gridCol w="1764871">
                  <a:extLst>
                    <a:ext uri="{9D8B030D-6E8A-4147-A177-3AD203B41FA5}">
                      <a16:colId xmlns:a16="http://schemas.microsoft.com/office/drawing/2014/main" val="20004"/>
                    </a:ext>
                  </a:extLst>
                </a:gridCol>
              </a:tblGrid>
              <a:tr h="348961">
                <a:tc>
                  <a:txBody>
                    <a:bodyPr/>
                    <a:lstStyle/>
                    <a:p>
                      <a:pPr algn="l" fontAlgn="b"/>
                      <a:endParaRPr lang="tr-TR" sz="2400" b="1" i="0" u="none" strike="noStrike" dirty="0">
                        <a:solidFill>
                          <a:srgbClr val="000000"/>
                        </a:solidFill>
                        <a:effectLst/>
                        <a:latin typeface="Calibri"/>
                      </a:endParaRPr>
                    </a:p>
                  </a:txBody>
                  <a:tcPr marL="9525" marR="9525" marT="9525" marB="0" anchor="b"/>
                </a:tc>
                <a:tc gridSpan="2">
                  <a:txBody>
                    <a:bodyPr/>
                    <a:lstStyle/>
                    <a:p>
                      <a:pPr algn="ctr" fontAlgn="b"/>
                      <a:r>
                        <a:rPr lang="tr-TR" sz="2400" u="none" strike="noStrike">
                          <a:effectLst/>
                        </a:rPr>
                        <a:t>2022 YKS</a:t>
                      </a:r>
                      <a:endParaRPr lang="tr-TR" sz="2400" b="1" i="0" u="none" strike="noStrike">
                        <a:solidFill>
                          <a:srgbClr val="000000"/>
                        </a:solidFill>
                        <a:effectLst/>
                        <a:latin typeface="Calibri"/>
                      </a:endParaRPr>
                    </a:p>
                  </a:txBody>
                  <a:tcPr marL="9525" marR="9525" marT="9525" marB="0" anchor="b"/>
                </a:tc>
                <a:tc hMerge="1">
                  <a:txBody>
                    <a:bodyPr/>
                    <a:lstStyle/>
                    <a:p>
                      <a:endParaRPr lang="tr-TR"/>
                    </a:p>
                  </a:txBody>
                  <a:tcPr/>
                </a:tc>
                <a:tc gridSpan="2">
                  <a:txBody>
                    <a:bodyPr/>
                    <a:lstStyle/>
                    <a:p>
                      <a:pPr algn="ctr" fontAlgn="b"/>
                      <a:r>
                        <a:rPr lang="tr-TR" sz="2400" u="none" strike="noStrike">
                          <a:effectLst/>
                        </a:rPr>
                        <a:t>2021 YKS</a:t>
                      </a:r>
                      <a:endParaRPr lang="tr-TR" sz="2400" b="1" i="0" u="none" strike="noStrike">
                        <a:solidFill>
                          <a:srgbClr val="000000"/>
                        </a:solidFill>
                        <a:effectLst/>
                        <a:latin typeface="Calibri"/>
                      </a:endParaRPr>
                    </a:p>
                  </a:txBody>
                  <a:tcPr marL="9525" marR="9525" marT="9525" marB="0" anchor="b"/>
                </a:tc>
                <a:tc hMerge="1">
                  <a:txBody>
                    <a:bodyPr/>
                    <a:lstStyle/>
                    <a:p>
                      <a:endParaRPr lang="tr-TR"/>
                    </a:p>
                  </a:txBody>
                  <a:tcPr/>
                </a:tc>
                <a:extLst>
                  <a:ext uri="{0D108BD9-81ED-4DB2-BD59-A6C34878D82A}">
                    <a16:rowId xmlns:a16="http://schemas.microsoft.com/office/drawing/2014/main" val="10000"/>
                  </a:ext>
                </a:extLst>
              </a:tr>
              <a:tr h="348961">
                <a:tc>
                  <a:txBody>
                    <a:bodyPr/>
                    <a:lstStyle/>
                    <a:p>
                      <a:pPr algn="l"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tc>
                  <a:txBody>
                    <a:bodyPr/>
                    <a:lstStyle/>
                    <a:p>
                      <a:pPr algn="ctr" fontAlgn="b"/>
                      <a:r>
                        <a:rPr lang="tr-TR" sz="2400" u="none" strike="noStrike">
                          <a:effectLst/>
                        </a:rPr>
                        <a:t>180 Puan</a:t>
                      </a:r>
                      <a:endParaRPr lang="tr-TR" sz="2400" b="1" i="0" u="none" strike="noStrike">
                        <a:solidFill>
                          <a:srgbClr val="000000"/>
                        </a:solidFill>
                        <a:effectLst/>
                        <a:latin typeface="Calibri"/>
                      </a:endParaRPr>
                    </a:p>
                  </a:txBody>
                  <a:tcPr marL="9525" marR="9525" marT="9525" marB="0" anchor="b"/>
                </a:tc>
                <a:tc>
                  <a:txBody>
                    <a:bodyPr/>
                    <a:lstStyle/>
                    <a:p>
                      <a:pPr algn="l" fontAlgn="b"/>
                      <a:r>
                        <a:rPr lang="tr-TR" sz="2400" u="none" strike="noStrike">
                          <a:effectLst/>
                        </a:rPr>
                        <a:t>150 Puan </a:t>
                      </a:r>
                      <a:endParaRPr lang="tr-TR" sz="2400" b="1" i="0" u="none" strike="noStrike">
                        <a:solidFill>
                          <a:srgbClr val="000000"/>
                        </a:solidFill>
                        <a:effectLst/>
                        <a:latin typeface="Calibri"/>
                      </a:endParaRPr>
                    </a:p>
                  </a:txBody>
                  <a:tcPr marL="9525" marR="9525" marT="9525" marB="0" anchor="b"/>
                </a:tc>
                <a:tc>
                  <a:txBody>
                    <a:bodyPr/>
                    <a:lstStyle/>
                    <a:p>
                      <a:pPr algn="ctr" fontAlgn="b"/>
                      <a:r>
                        <a:rPr lang="tr-TR" sz="2400" u="none" strike="noStrike">
                          <a:effectLst/>
                        </a:rPr>
                        <a:t>180 Puan</a:t>
                      </a:r>
                      <a:endParaRPr lang="tr-TR" sz="2400" b="1" i="0" u="none" strike="noStrike">
                        <a:solidFill>
                          <a:srgbClr val="000000"/>
                        </a:solidFill>
                        <a:effectLst/>
                        <a:latin typeface="Calibri"/>
                      </a:endParaRPr>
                    </a:p>
                  </a:txBody>
                  <a:tcPr marL="9525" marR="9525" marT="9525" marB="0" anchor="b"/>
                </a:tc>
                <a:tc>
                  <a:txBody>
                    <a:bodyPr/>
                    <a:lstStyle/>
                    <a:p>
                      <a:pPr algn="l" fontAlgn="b"/>
                      <a:r>
                        <a:rPr lang="tr-TR" sz="2400" u="none" strike="noStrike">
                          <a:effectLst/>
                        </a:rPr>
                        <a:t>150 Puan </a:t>
                      </a:r>
                      <a:endParaRPr lang="tr-TR" sz="24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48961">
                <a:tc>
                  <a:txBody>
                    <a:bodyPr/>
                    <a:lstStyle/>
                    <a:p>
                      <a:pPr algn="l" fontAlgn="b"/>
                      <a:r>
                        <a:rPr lang="tr-TR" sz="2400" u="none" strike="noStrike">
                          <a:effectLst/>
                        </a:rPr>
                        <a:t>TYT</a:t>
                      </a:r>
                      <a:endParaRPr lang="tr-TR" sz="2400" b="1" i="0" u="none" strike="noStrike">
                        <a:solidFill>
                          <a:srgbClr val="000000"/>
                        </a:solidFill>
                        <a:effectLst/>
                        <a:latin typeface="Calibri"/>
                      </a:endParaRPr>
                    </a:p>
                  </a:txBody>
                  <a:tcPr marL="9525" marR="9525" marT="9525" marB="0" anchor="b"/>
                </a:tc>
                <a:tc>
                  <a:txBody>
                    <a:bodyPr/>
                    <a:lstStyle/>
                    <a:p>
                      <a:pPr algn="r" fontAlgn="b"/>
                      <a:r>
                        <a:rPr lang="tr-TR" sz="2400" u="none" strike="noStrike" dirty="0">
                          <a:solidFill>
                            <a:srgbClr val="C00000"/>
                          </a:solidFill>
                          <a:effectLst/>
                        </a:rPr>
                        <a:t>2.179.000</a:t>
                      </a:r>
                      <a:endParaRPr lang="tr-TR" sz="2400" b="1" i="0" u="none" strike="noStrike" dirty="0">
                        <a:solidFill>
                          <a:srgbClr val="C00000"/>
                        </a:solidFill>
                        <a:effectLst/>
                        <a:latin typeface="Calibri"/>
                      </a:endParaRPr>
                    </a:p>
                  </a:txBody>
                  <a:tcPr marL="9525" marR="9525" marT="9525" marB="0" anchor="b"/>
                </a:tc>
                <a:tc>
                  <a:txBody>
                    <a:bodyPr/>
                    <a:lstStyle/>
                    <a:p>
                      <a:pPr algn="l" fontAlgn="b"/>
                      <a:r>
                        <a:rPr lang="tr-TR" sz="2400" u="none" strike="noStrike" dirty="0">
                          <a:effectLst/>
                        </a:rPr>
                        <a:t>   2.780.000*</a:t>
                      </a:r>
                      <a:endParaRPr lang="tr-TR" sz="2400" b="1" i="0" u="none" strike="noStrike" dirty="0">
                        <a:solidFill>
                          <a:srgbClr val="000000"/>
                        </a:solidFill>
                        <a:effectLst/>
                        <a:latin typeface="Calibri"/>
                      </a:endParaRPr>
                    </a:p>
                  </a:txBody>
                  <a:tcPr marL="9525" marR="9525" marT="9525" marB="0" anchor="b"/>
                </a:tc>
                <a:tc>
                  <a:txBody>
                    <a:bodyPr/>
                    <a:lstStyle/>
                    <a:p>
                      <a:pPr algn="r" fontAlgn="b"/>
                      <a:r>
                        <a:rPr lang="tr-TR" sz="2400" u="none" strike="noStrike" dirty="0">
                          <a:solidFill>
                            <a:srgbClr val="C00000"/>
                          </a:solidFill>
                          <a:effectLst/>
                        </a:rPr>
                        <a:t>1.297.000</a:t>
                      </a:r>
                      <a:endParaRPr lang="tr-TR" sz="2400" b="1" i="0" u="none" strike="noStrike" dirty="0">
                        <a:solidFill>
                          <a:srgbClr val="C00000"/>
                        </a:solidFill>
                        <a:effectLst/>
                        <a:latin typeface="Calibri"/>
                      </a:endParaRPr>
                    </a:p>
                  </a:txBody>
                  <a:tcPr marL="9525" marR="9525" marT="9525" marB="0" anchor="b"/>
                </a:tc>
                <a:tc>
                  <a:txBody>
                    <a:bodyPr/>
                    <a:lstStyle/>
                    <a:p>
                      <a:pPr algn="r" fontAlgn="b"/>
                      <a:r>
                        <a:rPr lang="tr-TR" sz="2400" u="none" strike="noStrike">
                          <a:effectLst/>
                        </a:rPr>
                        <a:t>1.745.000</a:t>
                      </a:r>
                      <a:endParaRPr lang="tr-TR" sz="24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48961">
                <a:tc>
                  <a:txBody>
                    <a:bodyPr/>
                    <a:lstStyle/>
                    <a:p>
                      <a:pPr algn="l" fontAlgn="b"/>
                      <a:r>
                        <a:rPr lang="tr-TR" sz="2400" u="none" strike="noStrike">
                          <a:effectLst/>
                        </a:rPr>
                        <a:t>SAY</a:t>
                      </a:r>
                      <a:endParaRPr lang="tr-TR" sz="2400" b="1" i="0" u="none" strike="noStrike">
                        <a:solidFill>
                          <a:srgbClr val="000000"/>
                        </a:solidFill>
                        <a:effectLst/>
                        <a:latin typeface="Calibri"/>
                      </a:endParaRPr>
                    </a:p>
                  </a:txBody>
                  <a:tcPr marL="9525" marR="9525" marT="9525" marB="0" anchor="b"/>
                </a:tc>
                <a:tc>
                  <a:txBody>
                    <a:bodyPr/>
                    <a:lstStyle/>
                    <a:p>
                      <a:pPr algn="r" fontAlgn="b"/>
                      <a:r>
                        <a:rPr lang="tr-TR" sz="2400" u="none" strike="noStrike" dirty="0">
                          <a:solidFill>
                            <a:srgbClr val="C00000"/>
                          </a:solidFill>
                          <a:effectLst/>
                        </a:rPr>
                        <a:t>752.000</a:t>
                      </a:r>
                      <a:endParaRPr lang="tr-TR" sz="2400" b="1" i="0" u="none" strike="noStrike" dirty="0">
                        <a:solidFill>
                          <a:srgbClr val="C00000"/>
                        </a:solidFill>
                        <a:effectLst/>
                        <a:latin typeface="Calibri"/>
                      </a:endParaRPr>
                    </a:p>
                  </a:txBody>
                  <a:tcPr marL="9525" marR="9525" marT="9525" marB="0" anchor="b"/>
                </a:tc>
                <a:tc>
                  <a:txBody>
                    <a:bodyPr/>
                    <a:lstStyle/>
                    <a:p>
                      <a:pPr algn="l"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tc>
                  <a:txBody>
                    <a:bodyPr/>
                    <a:lstStyle/>
                    <a:p>
                      <a:pPr algn="r" fontAlgn="b"/>
                      <a:r>
                        <a:rPr lang="tr-TR" sz="2400" u="none" strike="noStrike" dirty="0">
                          <a:solidFill>
                            <a:srgbClr val="C00000"/>
                          </a:solidFill>
                          <a:effectLst/>
                        </a:rPr>
                        <a:t>575.000</a:t>
                      </a:r>
                      <a:endParaRPr lang="tr-TR" sz="2400" b="1" i="0" u="none" strike="noStrike" dirty="0">
                        <a:solidFill>
                          <a:srgbClr val="C00000"/>
                        </a:solidFill>
                        <a:effectLst/>
                        <a:latin typeface="Calibri"/>
                      </a:endParaRPr>
                    </a:p>
                  </a:txBody>
                  <a:tcPr marL="9525" marR="9525" marT="9525" marB="0" anchor="b"/>
                </a:tc>
                <a:tc>
                  <a:txBody>
                    <a:bodyPr/>
                    <a:lstStyle/>
                    <a:p>
                      <a:pPr algn="l"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48961">
                <a:tc>
                  <a:txBody>
                    <a:bodyPr/>
                    <a:lstStyle/>
                    <a:p>
                      <a:pPr algn="l" fontAlgn="b"/>
                      <a:r>
                        <a:rPr lang="tr-TR" sz="2400" u="none" strike="noStrike">
                          <a:effectLst/>
                        </a:rPr>
                        <a:t>EA</a:t>
                      </a:r>
                      <a:endParaRPr lang="tr-TR" sz="2400" b="1" i="0" u="none" strike="noStrike">
                        <a:solidFill>
                          <a:srgbClr val="000000"/>
                        </a:solidFill>
                        <a:effectLst/>
                        <a:latin typeface="Calibri"/>
                      </a:endParaRPr>
                    </a:p>
                  </a:txBody>
                  <a:tcPr marL="9525" marR="9525" marT="9525" marB="0" anchor="b"/>
                </a:tc>
                <a:tc>
                  <a:txBody>
                    <a:bodyPr/>
                    <a:lstStyle/>
                    <a:p>
                      <a:pPr algn="r" fontAlgn="b"/>
                      <a:r>
                        <a:rPr lang="tr-TR" sz="2400" u="none" strike="noStrike" dirty="0">
                          <a:solidFill>
                            <a:srgbClr val="C00000"/>
                          </a:solidFill>
                          <a:effectLst/>
                        </a:rPr>
                        <a:t>1.274.000</a:t>
                      </a:r>
                      <a:endParaRPr lang="tr-TR" sz="2400" b="1" i="0" u="none" strike="noStrike" dirty="0">
                        <a:solidFill>
                          <a:srgbClr val="C00000"/>
                        </a:solidFill>
                        <a:effectLst/>
                        <a:latin typeface="Calibri"/>
                      </a:endParaRPr>
                    </a:p>
                  </a:txBody>
                  <a:tcPr marL="9525" marR="9525" marT="9525" marB="0" anchor="b"/>
                </a:tc>
                <a:tc>
                  <a:txBody>
                    <a:bodyPr/>
                    <a:lstStyle/>
                    <a:p>
                      <a:pPr algn="l"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tc>
                  <a:txBody>
                    <a:bodyPr/>
                    <a:lstStyle/>
                    <a:p>
                      <a:pPr algn="r" fontAlgn="b"/>
                      <a:r>
                        <a:rPr lang="tr-TR" sz="2400" u="none" strike="noStrike" dirty="0">
                          <a:solidFill>
                            <a:srgbClr val="C00000"/>
                          </a:solidFill>
                          <a:effectLst/>
                        </a:rPr>
                        <a:t>842.000</a:t>
                      </a:r>
                      <a:endParaRPr lang="tr-TR" sz="2400" b="1" i="0" u="none" strike="noStrike" dirty="0">
                        <a:solidFill>
                          <a:srgbClr val="C00000"/>
                        </a:solidFill>
                        <a:effectLst/>
                        <a:latin typeface="Calibri"/>
                      </a:endParaRPr>
                    </a:p>
                  </a:txBody>
                  <a:tcPr marL="9525" marR="9525" marT="9525" marB="0" anchor="b"/>
                </a:tc>
                <a:tc>
                  <a:txBody>
                    <a:bodyPr/>
                    <a:lstStyle/>
                    <a:p>
                      <a:pPr algn="l"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48961">
                <a:tc>
                  <a:txBody>
                    <a:bodyPr/>
                    <a:lstStyle/>
                    <a:p>
                      <a:pPr algn="l" fontAlgn="b"/>
                      <a:r>
                        <a:rPr lang="tr-TR" sz="2400" u="none" strike="noStrike">
                          <a:effectLst/>
                        </a:rPr>
                        <a:t>SÖZ</a:t>
                      </a:r>
                      <a:endParaRPr lang="tr-TR" sz="2400" b="1" i="0" u="none" strike="noStrike">
                        <a:solidFill>
                          <a:srgbClr val="000000"/>
                        </a:solidFill>
                        <a:effectLst/>
                        <a:latin typeface="Calibri"/>
                      </a:endParaRPr>
                    </a:p>
                  </a:txBody>
                  <a:tcPr marL="9525" marR="9525" marT="9525" marB="0" anchor="b"/>
                </a:tc>
                <a:tc>
                  <a:txBody>
                    <a:bodyPr/>
                    <a:lstStyle/>
                    <a:p>
                      <a:pPr algn="r" fontAlgn="b"/>
                      <a:r>
                        <a:rPr lang="tr-TR" sz="2400" u="none" strike="noStrike" dirty="0">
                          <a:solidFill>
                            <a:srgbClr val="C00000"/>
                          </a:solidFill>
                          <a:effectLst/>
                        </a:rPr>
                        <a:t>1.151.000</a:t>
                      </a:r>
                      <a:endParaRPr lang="tr-TR" sz="2400" b="1" i="0" u="none" strike="noStrike" dirty="0">
                        <a:solidFill>
                          <a:srgbClr val="C00000"/>
                        </a:solidFill>
                        <a:effectLst/>
                        <a:latin typeface="Calibri"/>
                      </a:endParaRPr>
                    </a:p>
                  </a:txBody>
                  <a:tcPr marL="9525" marR="9525" marT="9525" marB="0" anchor="b"/>
                </a:tc>
                <a:tc>
                  <a:txBody>
                    <a:bodyPr/>
                    <a:lstStyle/>
                    <a:p>
                      <a:pPr algn="l"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tc>
                  <a:txBody>
                    <a:bodyPr/>
                    <a:lstStyle/>
                    <a:p>
                      <a:pPr algn="r" fontAlgn="b"/>
                      <a:r>
                        <a:rPr lang="tr-TR" sz="2400" u="none" strike="noStrike" dirty="0">
                          <a:solidFill>
                            <a:srgbClr val="C00000"/>
                          </a:solidFill>
                          <a:effectLst/>
                        </a:rPr>
                        <a:t>720.000</a:t>
                      </a:r>
                      <a:endParaRPr lang="tr-TR" sz="2400" b="1" i="0" u="none" strike="noStrike" dirty="0">
                        <a:solidFill>
                          <a:srgbClr val="C00000"/>
                        </a:solidFill>
                        <a:effectLst/>
                        <a:latin typeface="Calibri"/>
                      </a:endParaRPr>
                    </a:p>
                  </a:txBody>
                  <a:tcPr marL="9525" marR="9525" marT="9525" marB="0" anchor="b"/>
                </a:tc>
                <a:tc>
                  <a:txBody>
                    <a:bodyPr/>
                    <a:lstStyle/>
                    <a:p>
                      <a:pPr algn="l"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348961">
                <a:tc>
                  <a:txBody>
                    <a:bodyPr/>
                    <a:lstStyle/>
                    <a:p>
                      <a:pPr algn="l" fontAlgn="b"/>
                      <a:r>
                        <a:rPr lang="tr-TR" sz="2400" u="none" strike="noStrike">
                          <a:effectLst/>
                        </a:rPr>
                        <a:t>DİL</a:t>
                      </a:r>
                      <a:endParaRPr lang="tr-TR" sz="2400" b="1" i="0" u="none" strike="noStrike">
                        <a:solidFill>
                          <a:srgbClr val="000000"/>
                        </a:solidFill>
                        <a:effectLst/>
                        <a:latin typeface="Calibri"/>
                      </a:endParaRPr>
                    </a:p>
                  </a:txBody>
                  <a:tcPr marL="9525" marR="9525" marT="9525" marB="0" anchor="b"/>
                </a:tc>
                <a:tc>
                  <a:txBody>
                    <a:bodyPr/>
                    <a:lstStyle/>
                    <a:p>
                      <a:pPr algn="r" fontAlgn="b"/>
                      <a:r>
                        <a:rPr lang="tr-TR" sz="2400" u="none" strike="noStrike" dirty="0">
                          <a:solidFill>
                            <a:srgbClr val="C00000"/>
                          </a:solidFill>
                          <a:effectLst/>
                        </a:rPr>
                        <a:t>99.000</a:t>
                      </a:r>
                      <a:endParaRPr lang="tr-TR" sz="2400" b="1" i="0" u="none" strike="noStrike" dirty="0">
                        <a:solidFill>
                          <a:srgbClr val="C00000"/>
                        </a:solidFill>
                        <a:effectLst/>
                        <a:latin typeface="Calibri"/>
                      </a:endParaRPr>
                    </a:p>
                  </a:txBody>
                  <a:tcPr marL="9525" marR="9525" marT="9525" marB="0" anchor="b"/>
                </a:tc>
                <a:tc>
                  <a:txBody>
                    <a:bodyPr/>
                    <a:lstStyle/>
                    <a:p>
                      <a:pPr algn="l"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tc>
                  <a:txBody>
                    <a:bodyPr/>
                    <a:lstStyle/>
                    <a:p>
                      <a:pPr algn="r" fontAlgn="b"/>
                      <a:r>
                        <a:rPr lang="tr-TR" sz="2400" u="none" strike="noStrike" dirty="0">
                          <a:solidFill>
                            <a:srgbClr val="C00000"/>
                          </a:solidFill>
                          <a:effectLst/>
                        </a:rPr>
                        <a:t>74.000</a:t>
                      </a:r>
                      <a:endParaRPr lang="tr-TR" sz="2400" b="1" i="0" u="none" strike="noStrike" dirty="0">
                        <a:solidFill>
                          <a:srgbClr val="C00000"/>
                        </a:solidFill>
                        <a:effectLst/>
                        <a:latin typeface="Calibri"/>
                      </a:endParaRPr>
                    </a:p>
                  </a:txBody>
                  <a:tcPr marL="9525" marR="9525" marT="9525" marB="0" anchor="b"/>
                </a:tc>
                <a:tc>
                  <a:txBody>
                    <a:bodyPr/>
                    <a:lstStyle/>
                    <a:p>
                      <a:pPr algn="l"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348961">
                <a:tc>
                  <a:txBody>
                    <a:bodyPr/>
                    <a:lstStyle/>
                    <a:p>
                      <a:pPr algn="l"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tc>
                  <a:txBody>
                    <a:bodyPr/>
                    <a:lstStyle/>
                    <a:p>
                      <a:pPr algn="r"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tc>
                  <a:txBody>
                    <a:bodyPr/>
                    <a:lstStyle/>
                    <a:p>
                      <a:pPr algn="l"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tc>
                  <a:txBody>
                    <a:bodyPr/>
                    <a:lstStyle/>
                    <a:p>
                      <a:pPr algn="r"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tc>
                  <a:txBody>
                    <a:bodyPr/>
                    <a:lstStyle/>
                    <a:p>
                      <a:pPr algn="l" fontAlgn="b"/>
                      <a:r>
                        <a:rPr lang="tr-TR" sz="2400" u="none" strike="noStrike">
                          <a:effectLst/>
                        </a:rPr>
                        <a:t> </a:t>
                      </a:r>
                      <a:endParaRPr lang="tr-TR" sz="24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348961">
                <a:tc gridSpan="3">
                  <a:txBody>
                    <a:bodyPr/>
                    <a:lstStyle/>
                    <a:p>
                      <a:pPr algn="ctr" fontAlgn="b"/>
                      <a:r>
                        <a:rPr lang="tr-TR" sz="2400" u="none" strike="noStrike">
                          <a:effectLst/>
                        </a:rPr>
                        <a:t>2022 100 puan üstü alan aday sayısı</a:t>
                      </a:r>
                      <a:endParaRPr lang="tr-TR" sz="2400" b="1" i="0" u="none" strike="noStrike">
                        <a:solidFill>
                          <a:srgbClr val="000000"/>
                        </a:solidFill>
                        <a:effectLst/>
                        <a:latin typeface="Calibri"/>
                      </a:endParaRPr>
                    </a:p>
                  </a:txBody>
                  <a:tcPr marL="9525" marR="9525" marT="9525" marB="0" anchor="b"/>
                </a:tc>
                <a:tc hMerge="1">
                  <a:txBody>
                    <a:bodyPr/>
                    <a:lstStyle/>
                    <a:p>
                      <a:endParaRPr lang="tr-TR"/>
                    </a:p>
                  </a:txBody>
                  <a:tcPr/>
                </a:tc>
                <a:tc hMerge="1">
                  <a:txBody>
                    <a:bodyPr/>
                    <a:lstStyle/>
                    <a:p>
                      <a:endParaRPr lang="tr-TR"/>
                    </a:p>
                  </a:txBody>
                  <a:tcPr/>
                </a:tc>
                <a:tc>
                  <a:txBody>
                    <a:bodyPr/>
                    <a:lstStyle/>
                    <a:p>
                      <a:pPr algn="l" fontAlgn="b"/>
                      <a:endParaRPr lang="tr-TR" sz="2400" b="1" i="0" u="none" strike="noStrike">
                        <a:solidFill>
                          <a:srgbClr val="000000"/>
                        </a:solidFill>
                        <a:effectLst/>
                        <a:latin typeface="Calibri"/>
                      </a:endParaRPr>
                    </a:p>
                  </a:txBody>
                  <a:tcPr marL="9525" marR="9525" marT="9525" marB="0" anchor="b"/>
                </a:tc>
                <a:tc>
                  <a:txBody>
                    <a:bodyPr/>
                    <a:lstStyle/>
                    <a:p>
                      <a:pPr algn="l" fontAlgn="b"/>
                      <a:endParaRPr lang="tr-TR" sz="24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348961">
                <a:tc gridSpan="3">
                  <a:txBody>
                    <a:bodyPr/>
                    <a:lstStyle/>
                    <a:p>
                      <a:pPr algn="l" fontAlgn="b"/>
                      <a:r>
                        <a:rPr lang="fi-FI" sz="2400" u="none" strike="noStrike">
                          <a:effectLst/>
                        </a:rPr>
                        <a:t>TYT 100 puan üstü 2.911.000</a:t>
                      </a:r>
                      <a:endParaRPr lang="fi-FI" sz="2400" b="1" i="0" u="none" strike="noStrike">
                        <a:solidFill>
                          <a:srgbClr val="000000"/>
                        </a:solidFill>
                        <a:effectLst/>
                        <a:latin typeface="Calibri"/>
                      </a:endParaRPr>
                    </a:p>
                  </a:txBody>
                  <a:tcPr marL="9525" marR="9525" marT="9525" marB="0" anchor="b"/>
                </a:tc>
                <a:tc hMerge="1">
                  <a:txBody>
                    <a:bodyPr/>
                    <a:lstStyle/>
                    <a:p>
                      <a:endParaRPr lang="tr-TR"/>
                    </a:p>
                  </a:txBody>
                  <a:tcPr/>
                </a:tc>
                <a:tc hMerge="1">
                  <a:txBody>
                    <a:bodyPr/>
                    <a:lstStyle/>
                    <a:p>
                      <a:endParaRPr lang="tr-TR"/>
                    </a:p>
                  </a:txBody>
                  <a:tcPr/>
                </a:tc>
                <a:tc>
                  <a:txBody>
                    <a:bodyPr/>
                    <a:lstStyle/>
                    <a:p>
                      <a:pPr algn="l" fontAlgn="b"/>
                      <a:endParaRPr lang="tr-TR" sz="2400" b="1" i="0" u="none" strike="noStrike">
                        <a:solidFill>
                          <a:srgbClr val="000000"/>
                        </a:solidFill>
                        <a:effectLst/>
                        <a:latin typeface="Calibri"/>
                      </a:endParaRPr>
                    </a:p>
                  </a:txBody>
                  <a:tcPr marL="9525" marR="9525" marT="9525" marB="0" anchor="b"/>
                </a:tc>
                <a:tc>
                  <a:txBody>
                    <a:bodyPr/>
                    <a:lstStyle/>
                    <a:p>
                      <a:pPr algn="l" fontAlgn="b"/>
                      <a:endParaRPr lang="tr-TR" sz="24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348961">
                <a:tc gridSpan="3">
                  <a:txBody>
                    <a:bodyPr/>
                    <a:lstStyle/>
                    <a:p>
                      <a:pPr algn="l" fontAlgn="b"/>
                      <a:r>
                        <a:rPr lang="tr-TR" sz="2400" u="none" strike="noStrike">
                          <a:effectLst/>
                        </a:rPr>
                        <a:t>Sayısal 100 puan üstü 1.429.000</a:t>
                      </a:r>
                      <a:endParaRPr lang="tr-TR" sz="2400" b="1" i="0" u="none" strike="noStrike">
                        <a:solidFill>
                          <a:srgbClr val="000000"/>
                        </a:solidFill>
                        <a:effectLst/>
                        <a:latin typeface="Calibri"/>
                      </a:endParaRPr>
                    </a:p>
                  </a:txBody>
                  <a:tcPr marL="9525" marR="9525" marT="9525" marB="0" anchor="b"/>
                </a:tc>
                <a:tc hMerge="1">
                  <a:txBody>
                    <a:bodyPr/>
                    <a:lstStyle/>
                    <a:p>
                      <a:endParaRPr lang="tr-TR"/>
                    </a:p>
                  </a:txBody>
                  <a:tcPr/>
                </a:tc>
                <a:tc hMerge="1">
                  <a:txBody>
                    <a:bodyPr/>
                    <a:lstStyle/>
                    <a:p>
                      <a:endParaRPr lang="tr-TR"/>
                    </a:p>
                  </a:txBody>
                  <a:tcPr/>
                </a:tc>
                <a:tc>
                  <a:txBody>
                    <a:bodyPr/>
                    <a:lstStyle/>
                    <a:p>
                      <a:pPr algn="l" fontAlgn="b"/>
                      <a:endParaRPr lang="tr-TR" sz="2400" b="1" i="0" u="none" strike="noStrike">
                        <a:solidFill>
                          <a:srgbClr val="000000"/>
                        </a:solidFill>
                        <a:effectLst/>
                        <a:latin typeface="Calibri"/>
                      </a:endParaRPr>
                    </a:p>
                  </a:txBody>
                  <a:tcPr marL="9525" marR="9525" marT="9525" marB="0" anchor="b"/>
                </a:tc>
                <a:tc>
                  <a:txBody>
                    <a:bodyPr/>
                    <a:lstStyle/>
                    <a:p>
                      <a:pPr algn="l" fontAlgn="b"/>
                      <a:endParaRPr lang="tr-TR" sz="24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348961">
                <a:tc gridSpan="3">
                  <a:txBody>
                    <a:bodyPr/>
                    <a:lstStyle/>
                    <a:p>
                      <a:pPr algn="l" fontAlgn="b"/>
                      <a:r>
                        <a:rPr lang="fi-FI" sz="2400" u="none" strike="noStrike">
                          <a:effectLst/>
                        </a:rPr>
                        <a:t>EA 100 puan üstü 1.780.000</a:t>
                      </a:r>
                      <a:endParaRPr lang="fi-FI" sz="2400" b="1" i="0" u="none" strike="noStrike">
                        <a:solidFill>
                          <a:srgbClr val="000000"/>
                        </a:solidFill>
                        <a:effectLst/>
                        <a:latin typeface="Calibri"/>
                      </a:endParaRPr>
                    </a:p>
                  </a:txBody>
                  <a:tcPr marL="9525" marR="9525" marT="9525" marB="0" anchor="b"/>
                </a:tc>
                <a:tc hMerge="1">
                  <a:txBody>
                    <a:bodyPr/>
                    <a:lstStyle/>
                    <a:p>
                      <a:endParaRPr lang="tr-TR"/>
                    </a:p>
                  </a:txBody>
                  <a:tcPr/>
                </a:tc>
                <a:tc hMerge="1">
                  <a:txBody>
                    <a:bodyPr/>
                    <a:lstStyle/>
                    <a:p>
                      <a:endParaRPr lang="tr-TR"/>
                    </a:p>
                  </a:txBody>
                  <a:tcPr/>
                </a:tc>
                <a:tc>
                  <a:txBody>
                    <a:bodyPr/>
                    <a:lstStyle/>
                    <a:p>
                      <a:pPr algn="l" fontAlgn="b"/>
                      <a:endParaRPr lang="tr-TR" sz="2400" b="1" i="0" u="none" strike="noStrike">
                        <a:solidFill>
                          <a:srgbClr val="000000"/>
                        </a:solidFill>
                        <a:effectLst/>
                        <a:latin typeface="Calibri"/>
                      </a:endParaRPr>
                    </a:p>
                  </a:txBody>
                  <a:tcPr marL="9525" marR="9525" marT="9525" marB="0" anchor="b"/>
                </a:tc>
                <a:tc>
                  <a:txBody>
                    <a:bodyPr/>
                    <a:lstStyle/>
                    <a:p>
                      <a:pPr algn="l" fontAlgn="b"/>
                      <a:endParaRPr lang="tr-TR" sz="24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348961">
                <a:tc gridSpan="3">
                  <a:txBody>
                    <a:bodyPr/>
                    <a:lstStyle/>
                    <a:p>
                      <a:pPr algn="l" fontAlgn="b"/>
                      <a:r>
                        <a:rPr lang="tr-TR" sz="2400" u="none" strike="noStrike">
                          <a:effectLst/>
                        </a:rPr>
                        <a:t>SÖZ 100 puan üstü 1.494.000</a:t>
                      </a:r>
                      <a:endParaRPr lang="tr-TR" sz="2400" b="1" i="0" u="none" strike="noStrike">
                        <a:solidFill>
                          <a:srgbClr val="000000"/>
                        </a:solidFill>
                        <a:effectLst/>
                        <a:latin typeface="Calibri"/>
                      </a:endParaRPr>
                    </a:p>
                  </a:txBody>
                  <a:tcPr marL="9525" marR="9525" marT="9525" marB="0" anchor="b"/>
                </a:tc>
                <a:tc hMerge="1">
                  <a:txBody>
                    <a:bodyPr/>
                    <a:lstStyle/>
                    <a:p>
                      <a:endParaRPr lang="tr-TR"/>
                    </a:p>
                  </a:txBody>
                  <a:tcPr/>
                </a:tc>
                <a:tc hMerge="1">
                  <a:txBody>
                    <a:bodyPr/>
                    <a:lstStyle/>
                    <a:p>
                      <a:endParaRPr lang="tr-TR"/>
                    </a:p>
                  </a:txBody>
                  <a:tcPr/>
                </a:tc>
                <a:tc>
                  <a:txBody>
                    <a:bodyPr/>
                    <a:lstStyle/>
                    <a:p>
                      <a:pPr algn="l" fontAlgn="b"/>
                      <a:endParaRPr lang="tr-TR" sz="2400" b="1" i="0" u="none" strike="noStrike">
                        <a:solidFill>
                          <a:srgbClr val="000000"/>
                        </a:solidFill>
                        <a:effectLst/>
                        <a:latin typeface="Calibri"/>
                      </a:endParaRPr>
                    </a:p>
                  </a:txBody>
                  <a:tcPr marL="9525" marR="9525" marT="9525" marB="0" anchor="b"/>
                </a:tc>
                <a:tc>
                  <a:txBody>
                    <a:bodyPr/>
                    <a:lstStyle/>
                    <a:p>
                      <a:pPr algn="l" fontAlgn="b"/>
                      <a:endParaRPr lang="tr-TR" sz="24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30273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LİSANS KONTENJAN KARŞILAŞTIRMASI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47998183"/>
              </p:ext>
            </p:extLst>
          </p:nvPr>
        </p:nvGraphicFramePr>
        <p:xfrm>
          <a:off x="683570" y="1340768"/>
          <a:ext cx="8208910" cy="4896546"/>
        </p:xfrm>
        <a:graphic>
          <a:graphicData uri="http://schemas.openxmlformats.org/drawingml/2006/table">
            <a:tbl>
              <a:tblPr>
                <a:tableStyleId>{5C22544A-7EE6-4342-B048-85BDC9FD1C3A}</a:tableStyleId>
              </a:tblPr>
              <a:tblGrid>
                <a:gridCol w="1641782">
                  <a:extLst>
                    <a:ext uri="{9D8B030D-6E8A-4147-A177-3AD203B41FA5}">
                      <a16:colId xmlns:a16="http://schemas.microsoft.com/office/drawing/2014/main" val="20000"/>
                    </a:ext>
                  </a:extLst>
                </a:gridCol>
                <a:gridCol w="1641782">
                  <a:extLst>
                    <a:ext uri="{9D8B030D-6E8A-4147-A177-3AD203B41FA5}">
                      <a16:colId xmlns:a16="http://schemas.microsoft.com/office/drawing/2014/main" val="20001"/>
                    </a:ext>
                  </a:extLst>
                </a:gridCol>
                <a:gridCol w="1641782">
                  <a:extLst>
                    <a:ext uri="{9D8B030D-6E8A-4147-A177-3AD203B41FA5}">
                      <a16:colId xmlns:a16="http://schemas.microsoft.com/office/drawing/2014/main" val="20002"/>
                    </a:ext>
                  </a:extLst>
                </a:gridCol>
                <a:gridCol w="1641782">
                  <a:extLst>
                    <a:ext uri="{9D8B030D-6E8A-4147-A177-3AD203B41FA5}">
                      <a16:colId xmlns:a16="http://schemas.microsoft.com/office/drawing/2014/main" val="20003"/>
                    </a:ext>
                  </a:extLst>
                </a:gridCol>
                <a:gridCol w="1641782">
                  <a:extLst>
                    <a:ext uri="{9D8B030D-6E8A-4147-A177-3AD203B41FA5}">
                      <a16:colId xmlns:a16="http://schemas.microsoft.com/office/drawing/2014/main" val="20004"/>
                    </a:ext>
                  </a:extLst>
                </a:gridCol>
              </a:tblGrid>
              <a:tr h="889824">
                <a:tc>
                  <a:txBody>
                    <a:bodyPr/>
                    <a:lstStyle/>
                    <a:p>
                      <a:pPr algn="l" fontAlgn="b"/>
                      <a:endParaRPr lang="tr-TR" sz="3600" b="0" i="0" u="none" strike="noStrike" dirty="0">
                        <a:solidFill>
                          <a:srgbClr val="000000"/>
                        </a:solidFill>
                        <a:effectLst/>
                        <a:latin typeface="Calibri"/>
                      </a:endParaRPr>
                    </a:p>
                  </a:txBody>
                  <a:tcPr marL="9525" marR="9525" marT="9525" marB="0" anchor="b"/>
                </a:tc>
                <a:tc gridSpan="2">
                  <a:txBody>
                    <a:bodyPr/>
                    <a:lstStyle/>
                    <a:p>
                      <a:pPr algn="ctr" fontAlgn="b"/>
                      <a:r>
                        <a:rPr lang="tr-TR" sz="3600" u="none" strike="noStrike" dirty="0">
                          <a:effectLst/>
                        </a:rPr>
                        <a:t>2021</a:t>
                      </a:r>
                      <a:endParaRPr lang="tr-TR" sz="3600" b="0" i="0" u="none" strike="noStrike" dirty="0">
                        <a:solidFill>
                          <a:srgbClr val="000000"/>
                        </a:solidFill>
                        <a:effectLst/>
                        <a:latin typeface="Calibri"/>
                      </a:endParaRPr>
                    </a:p>
                  </a:txBody>
                  <a:tcPr marL="9525" marR="9525" marT="9525" marB="0" anchor="b"/>
                </a:tc>
                <a:tc hMerge="1">
                  <a:txBody>
                    <a:bodyPr/>
                    <a:lstStyle/>
                    <a:p>
                      <a:endParaRPr lang="tr-TR"/>
                    </a:p>
                  </a:txBody>
                  <a:tcPr/>
                </a:tc>
                <a:tc gridSpan="2">
                  <a:txBody>
                    <a:bodyPr/>
                    <a:lstStyle/>
                    <a:p>
                      <a:pPr algn="ctr" fontAlgn="b"/>
                      <a:r>
                        <a:rPr lang="tr-TR" sz="3600" u="none" strike="noStrike">
                          <a:effectLst/>
                        </a:rPr>
                        <a:t>2022</a:t>
                      </a:r>
                      <a:endParaRPr lang="tr-TR" sz="3600" b="0" i="0" u="none" strike="noStrike">
                        <a:solidFill>
                          <a:srgbClr val="000000"/>
                        </a:solidFill>
                        <a:effectLst/>
                        <a:latin typeface="Calibri"/>
                      </a:endParaRPr>
                    </a:p>
                  </a:txBody>
                  <a:tcPr marL="9525" marR="9525" marT="9525" marB="0" anchor="b"/>
                </a:tc>
                <a:tc hMerge="1">
                  <a:txBody>
                    <a:bodyPr/>
                    <a:lstStyle/>
                    <a:p>
                      <a:endParaRPr lang="tr-TR"/>
                    </a:p>
                  </a:txBody>
                  <a:tcPr/>
                </a:tc>
                <a:extLst>
                  <a:ext uri="{0D108BD9-81ED-4DB2-BD59-A6C34878D82A}">
                    <a16:rowId xmlns:a16="http://schemas.microsoft.com/office/drawing/2014/main" val="10000"/>
                  </a:ext>
                </a:extLst>
              </a:tr>
              <a:tr h="889824">
                <a:tc>
                  <a:txBody>
                    <a:bodyPr/>
                    <a:lstStyle/>
                    <a:p>
                      <a:pPr algn="l" fontAlgn="b"/>
                      <a:r>
                        <a:rPr lang="tr-TR" sz="3600" u="none" strike="noStrike" dirty="0">
                          <a:effectLst/>
                        </a:rPr>
                        <a:t> Lisans</a:t>
                      </a:r>
                      <a:endParaRPr lang="tr-TR" sz="3600" b="0" i="0" u="none" strike="noStrike" dirty="0">
                        <a:solidFill>
                          <a:srgbClr val="000000"/>
                        </a:solidFill>
                        <a:effectLst/>
                        <a:latin typeface="Calibri"/>
                      </a:endParaRPr>
                    </a:p>
                  </a:txBody>
                  <a:tcPr marL="9525" marR="9525" marT="9525" marB="0" anchor="b"/>
                </a:tc>
                <a:tc>
                  <a:txBody>
                    <a:bodyPr/>
                    <a:lstStyle/>
                    <a:p>
                      <a:pPr algn="l" fontAlgn="b"/>
                      <a:r>
                        <a:rPr lang="tr-TR" sz="3600" u="none" strike="noStrike" dirty="0">
                          <a:effectLst/>
                        </a:rPr>
                        <a:t>Kont</a:t>
                      </a:r>
                      <a:endParaRPr lang="tr-TR" sz="3600" b="0" i="0" u="none" strike="noStrike" dirty="0">
                        <a:solidFill>
                          <a:srgbClr val="000000"/>
                        </a:solidFill>
                        <a:effectLst/>
                        <a:latin typeface="Calibri"/>
                      </a:endParaRPr>
                    </a:p>
                  </a:txBody>
                  <a:tcPr marL="9525" marR="9525" marT="9525" marB="0" anchor="b"/>
                </a:tc>
                <a:tc>
                  <a:txBody>
                    <a:bodyPr/>
                    <a:lstStyle/>
                    <a:p>
                      <a:pPr algn="l" fontAlgn="b"/>
                      <a:r>
                        <a:rPr lang="tr-TR" sz="3600" u="none" strike="noStrike" dirty="0" err="1">
                          <a:effectLst/>
                        </a:rPr>
                        <a:t>Yerlş</a:t>
                      </a:r>
                      <a:endParaRPr lang="tr-TR" sz="3600" b="0" i="0" u="none" strike="noStrike" dirty="0">
                        <a:solidFill>
                          <a:srgbClr val="000000"/>
                        </a:solidFill>
                        <a:effectLst/>
                        <a:latin typeface="Calibri"/>
                      </a:endParaRPr>
                    </a:p>
                  </a:txBody>
                  <a:tcPr marL="9525" marR="9525" marT="9525" marB="0" anchor="b"/>
                </a:tc>
                <a:tc>
                  <a:txBody>
                    <a:bodyPr/>
                    <a:lstStyle/>
                    <a:p>
                      <a:pPr algn="l" fontAlgn="b"/>
                      <a:r>
                        <a:rPr lang="tr-TR" sz="3600" u="none" strike="noStrike">
                          <a:effectLst/>
                        </a:rPr>
                        <a:t>Kont</a:t>
                      </a:r>
                      <a:endParaRPr lang="tr-TR" sz="3600" b="0" i="0" u="none" strike="noStrike">
                        <a:solidFill>
                          <a:srgbClr val="000000"/>
                        </a:solidFill>
                        <a:effectLst/>
                        <a:latin typeface="Calibri"/>
                      </a:endParaRPr>
                    </a:p>
                  </a:txBody>
                  <a:tcPr marL="9525" marR="9525" marT="9525" marB="0" anchor="b"/>
                </a:tc>
                <a:tc>
                  <a:txBody>
                    <a:bodyPr/>
                    <a:lstStyle/>
                    <a:p>
                      <a:pPr algn="l" fontAlgn="b"/>
                      <a:r>
                        <a:rPr lang="tr-TR" sz="3600" u="none" strike="noStrike">
                          <a:effectLst/>
                        </a:rPr>
                        <a:t>Yerlş</a:t>
                      </a:r>
                      <a:endParaRPr lang="tr-TR" sz="3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921895">
                <a:tc>
                  <a:txBody>
                    <a:bodyPr/>
                    <a:lstStyle/>
                    <a:p>
                      <a:pPr algn="l" fontAlgn="b"/>
                      <a:r>
                        <a:rPr lang="tr-TR" sz="3600" u="none" strike="noStrike">
                          <a:effectLst/>
                        </a:rPr>
                        <a:t>Devlet</a:t>
                      </a:r>
                      <a:endParaRPr lang="tr-TR" sz="3600" b="0" i="0" u="none" strike="noStrike">
                        <a:solidFill>
                          <a:srgbClr val="000000"/>
                        </a:solidFill>
                        <a:effectLst/>
                        <a:latin typeface="Calibri"/>
                      </a:endParaRPr>
                    </a:p>
                  </a:txBody>
                  <a:tcPr marL="9525" marR="9525" marT="9525" marB="0" anchor="b"/>
                </a:tc>
                <a:tc>
                  <a:txBody>
                    <a:bodyPr/>
                    <a:lstStyle/>
                    <a:p>
                      <a:pPr algn="r" fontAlgn="b"/>
                      <a:r>
                        <a:rPr lang="tr-TR" sz="3600" u="none" strike="noStrike" dirty="0">
                          <a:solidFill>
                            <a:srgbClr val="C00000"/>
                          </a:solidFill>
                          <a:effectLst/>
                        </a:rPr>
                        <a:t>365.679</a:t>
                      </a:r>
                      <a:endParaRPr lang="tr-TR" sz="3600" b="0" i="0" u="none" strike="noStrike" dirty="0">
                        <a:solidFill>
                          <a:srgbClr val="C00000"/>
                        </a:solidFill>
                        <a:effectLst/>
                        <a:latin typeface="Calibri"/>
                      </a:endParaRPr>
                    </a:p>
                  </a:txBody>
                  <a:tcPr marL="9525" marR="9525" marT="9525" marB="0" anchor="b"/>
                </a:tc>
                <a:tc>
                  <a:txBody>
                    <a:bodyPr/>
                    <a:lstStyle/>
                    <a:p>
                      <a:pPr algn="r" fontAlgn="b"/>
                      <a:r>
                        <a:rPr lang="tr-TR" sz="3600" u="none" strike="noStrike" dirty="0">
                          <a:effectLst/>
                        </a:rPr>
                        <a:t>296.135</a:t>
                      </a:r>
                      <a:endParaRPr lang="tr-TR" sz="3600" b="0" i="0" u="none" strike="noStrike" dirty="0">
                        <a:solidFill>
                          <a:srgbClr val="000000"/>
                        </a:solidFill>
                        <a:effectLst/>
                        <a:latin typeface="Calibri"/>
                      </a:endParaRPr>
                    </a:p>
                  </a:txBody>
                  <a:tcPr marL="9525" marR="9525" marT="9525" marB="0" anchor="b"/>
                </a:tc>
                <a:tc>
                  <a:txBody>
                    <a:bodyPr/>
                    <a:lstStyle/>
                    <a:p>
                      <a:pPr algn="r" fontAlgn="b"/>
                      <a:r>
                        <a:rPr lang="tr-TR" sz="3600" u="none" strike="noStrike" dirty="0">
                          <a:solidFill>
                            <a:srgbClr val="C00000"/>
                          </a:solidFill>
                          <a:effectLst/>
                        </a:rPr>
                        <a:t>356.490</a:t>
                      </a:r>
                      <a:endParaRPr lang="tr-TR" sz="3600" b="0" i="0" u="none" strike="noStrike" dirty="0">
                        <a:solidFill>
                          <a:srgbClr val="C00000"/>
                        </a:solidFill>
                        <a:effectLst/>
                        <a:latin typeface="Calibri"/>
                      </a:endParaRPr>
                    </a:p>
                  </a:txBody>
                  <a:tcPr marL="9525" marR="9525" marT="9525" marB="0" anchor="b"/>
                </a:tc>
                <a:tc>
                  <a:txBody>
                    <a:bodyPr/>
                    <a:lstStyle/>
                    <a:p>
                      <a:pPr algn="l" fontAlgn="b"/>
                      <a:r>
                        <a:rPr lang="tr-TR" sz="3600" u="none" strike="noStrike">
                          <a:effectLst/>
                        </a:rPr>
                        <a:t> </a:t>
                      </a:r>
                      <a:endParaRPr lang="tr-TR" sz="3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759809">
                <a:tc>
                  <a:txBody>
                    <a:bodyPr/>
                    <a:lstStyle/>
                    <a:p>
                      <a:pPr algn="l" fontAlgn="b"/>
                      <a:r>
                        <a:rPr lang="tr-TR" sz="3600" u="none" strike="noStrike">
                          <a:effectLst/>
                        </a:rPr>
                        <a:t>Vakıf</a:t>
                      </a:r>
                      <a:endParaRPr lang="tr-TR" sz="3600" b="0" i="0" u="none" strike="noStrike">
                        <a:solidFill>
                          <a:srgbClr val="000000"/>
                        </a:solidFill>
                        <a:effectLst/>
                        <a:latin typeface="Calibri"/>
                      </a:endParaRPr>
                    </a:p>
                  </a:txBody>
                  <a:tcPr marL="9525" marR="9525" marT="9525" marB="0" anchor="b"/>
                </a:tc>
                <a:tc>
                  <a:txBody>
                    <a:bodyPr/>
                    <a:lstStyle/>
                    <a:p>
                      <a:pPr algn="r" fontAlgn="b"/>
                      <a:r>
                        <a:rPr lang="tr-TR" sz="3600" u="none" strike="noStrike" dirty="0">
                          <a:solidFill>
                            <a:srgbClr val="C00000"/>
                          </a:solidFill>
                          <a:effectLst/>
                        </a:rPr>
                        <a:t>92.396</a:t>
                      </a:r>
                      <a:endParaRPr lang="tr-TR" sz="3600" b="0" i="0" u="none" strike="noStrike" dirty="0">
                        <a:solidFill>
                          <a:srgbClr val="C00000"/>
                        </a:solidFill>
                        <a:effectLst/>
                        <a:latin typeface="Calibri"/>
                      </a:endParaRPr>
                    </a:p>
                  </a:txBody>
                  <a:tcPr marL="9525" marR="9525" marT="9525" marB="0" anchor="b"/>
                </a:tc>
                <a:tc>
                  <a:txBody>
                    <a:bodyPr/>
                    <a:lstStyle/>
                    <a:p>
                      <a:pPr algn="r" fontAlgn="b"/>
                      <a:r>
                        <a:rPr lang="tr-TR" sz="3600" u="none" strike="noStrike" dirty="0">
                          <a:effectLst/>
                        </a:rPr>
                        <a:t>68.542</a:t>
                      </a:r>
                      <a:endParaRPr lang="tr-TR" sz="3600" b="0" i="0" u="none" strike="noStrike" dirty="0">
                        <a:solidFill>
                          <a:srgbClr val="000000"/>
                        </a:solidFill>
                        <a:effectLst/>
                        <a:latin typeface="Calibri"/>
                      </a:endParaRPr>
                    </a:p>
                  </a:txBody>
                  <a:tcPr marL="9525" marR="9525" marT="9525" marB="0" anchor="b"/>
                </a:tc>
                <a:tc>
                  <a:txBody>
                    <a:bodyPr/>
                    <a:lstStyle/>
                    <a:p>
                      <a:pPr algn="r" fontAlgn="b"/>
                      <a:r>
                        <a:rPr lang="tr-TR" sz="3600" u="none" strike="noStrike" dirty="0">
                          <a:solidFill>
                            <a:srgbClr val="C00000"/>
                          </a:solidFill>
                          <a:effectLst/>
                        </a:rPr>
                        <a:t>89.709</a:t>
                      </a:r>
                      <a:endParaRPr lang="tr-TR" sz="3600" b="0" i="0" u="none" strike="noStrike" dirty="0">
                        <a:solidFill>
                          <a:srgbClr val="C00000"/>
                        </a:solidFill>
                        <a:effectLst/>
                        <a:latin typeface="Calibri"/>
                      </a:endParaRPr>
                    </a:p>
                  </a:txBody>
                  <a:tcPr marL="9525" marR="9525" marT="9525" marB="0" anchor="b"/>
                </a:tc>
                <a:tc>
                  <a:txBody>
                    <a:bodyPr/>
                    <a:lstStyle/>
                    <a:p>
                      <a:pPr algn="l" fontAlgn="b"/>
                      <a:r>
                        <a:rPr lang="tr-TR" sz="3600" u="none" strike="noStrike">
                          <a:effectLst/>
                        </a:rPr>
                        <a:t> </a:t>
                      </a:r>
                      <a:endParaRPr lang="tr-TR" sz="3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759809">
                <a:tc>
                  <a:txBody>
                    <a:bodyPr/>
                    <a:lstStyle/>
                    <a:p>
                      <a:pPr algn="l" fontAlgn="b"/>
                      <a:r>
                        <a:rPr lang="tr-TR" sz="3600" u="none" strike="noStrike">
                          <a:effectLst/>
                        </a:rPr>
                        <a:t>Kıbrıs</a:t>
                      </a:r>
                      <a:endParaRPr lang="tr-TR" sz="3600" b="0" i="0" u="none" strike="noStrike">
                        <a:solidFill>
                          <a:srgbClr val="000000"/>
                        </a:solidFill>
                        <a:effectLst/>
                        <a:latin typeface="Calibri"/>
                      </a:endParaRPr>
                    </a:p>
                  </a:txBody>
                  <a:tcPr marL="9525" marR="9525" marT="9525" marB="0" anchor="b"/>
                </a:tc>
                <a:tc>
                  <a:txBody>
                    <a:bodyPr/>
                    <a:lstStyle/>
                    <a:p>
                      <a:pPr algn="r" fontAlgn="b"/>
                      <a:r>
                        <a:rPr lang="tr-TR" sz="3600" u="none" strike="noStrike" dirty="0">
                          <a:solidFill>
                            <a:srgbClr val="C00000"/>
                          </a:solidFill>
                          <a:effectLst/>
                        </a:rPr>
                        <a:t>9.997</a:t>
                      </a:r>
                      <a:endParaRPr lang="tr-TR" sz="3600" b="0" i="0" u="none" strike="noStrike" dirty="0">
                        <a:solidFill>
                          <a:srgbClr val="C00000"/>
                        </a:solidFill>
                        <a:effectLst/>
                        <a:latin typeface="Calibri"/>
                      </a:endParaRPr>
                    </a:p>
                  </a:txBody>
                  <a:tcPr marL="9525" marR="9525" marT="9525" marB="0" anchor="b"/>
                </a:tc>
                <a:tc>
                  <a:txBody>
                    <a:bodyPr/>
                    <a:lstStyle/>
                    <a:p>
                      <a:pPr algn="r" fontAlgn="b"/>
                      <a:r>
                        <a:rPr lang="tr-TR" sz="3600" u="none" strike="noStrike" dirty="0">
                          <a:effectLst/>
                        </a:rPr>
                        <a:t>5.486</a:t>
                      </a:r>
                      <a:endParaRPr lang="tr-TR" sz="3600" b="0" i="0" u="none" strike="noStrike" dirty="0">
                        <a:solidFill>
                          <a:srgbClr val="000000"/>
                        </a:solidFill>
                        <a:effectLst/>
                        <a:latin typeface="Calibri"/>
                      </a:endParaRPr>
                    </a:p>
                  </a:txBody>
                  <a:tcPr marL="9525" marR="9525" marT="9525" marB="0" anchor="b"/>
                </a:tc>
                <a:tc>
                  <a:txBody>
                    <a:bodyPr/>
                    <a:lstStyle/>
                    <a:p>
                      <a:pPr algn="r" fontAlgn="b"/>
                      <a:r>
                        <a:rPr lang="tr-TR" sz="3600" u="none" strike="noStrike" dirty="0">
                          <a:solidFill>
                            <a:srgbClr val="C00000"/>
                          </a:solidFill>
                          <a:effectLst/>
                        </a:rPr>
                        <a:t>10.632</a:t>
                      </a:r>
                      <a:endParaRPr lang="tr-TR" sz="3600" b="0" i="0" u="none" strike="noStrike" dirty="0">
                        <a:solidFill>
                          <a:srgbClr val="C00000"/>
                        </a:solidFill>
                        <a:effectLst/>
                        <a:latin typeface="Calibri"/>
                      </a:endParaRPr>
                    </a:p>
                  </a:txBody>
                  <a:tcPr marL="9525" marR="9525" marT="9525" marB="0" anchor="b"/>
                </a:tc>
                <a:tc>
                  <a:txBody>
                    <a:bodyPr/>
                    <a:lstStyle/>
                    <a:p>
                      <a:pPr algn="l" fontAlgn="b"/>
                      <a:r>
                        <a:rPr lang="tr-TR" sz="3600" u="none" strike="noStrike">
                          <a:effectLst/>
                        </a:rPr>
                        <a:t> </a:t>
                      </a:r>
                      <a:endParaRPr lang="tr-TR" sz="3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675385">
                <a:tc>
                  <a:txBody>
                    <a:bodyPr/>
                    <a:lstStyle/>
                    <a:p>
                      <a:pPr algn="l" fontAlgn="b"/>
                      <a:r>
                        <a:rPr lang="tr-TR" sz="3600" u="none" strike="noStrike">
                          <a:effectLst/>
                        </a:rPr>
                        <a:t>Yurtdışı</a:t>
                      </a:r>
                      <a:endParaRPr lang="tr-TR" sz="3600" b="0" i="0" u="none" strike="noStrike">
                        <a:solidFill>
                          <a:srgbClr val="000000"/>
                        </a:solidFill>
                        <a:effectLst/>
                        <a:latin typeface="Calibri"/>
                      </a:endParaRPr>
                    </a:p>
                  </a:txBody>
                  <a:tcPr marL="9525" marR="9525" marT="9525" marB="0" anchor="b"/>
                </a:tc>
                <a:tc>
                  <a:txBody>
                    <a:bodyPr/>
                    <a:lstStyle/>
                    <a:p>
                      <a:pPr algn="r" fontAlgn="b"/>
                      <a:r>
                        <a:rPr lang="tr-TR" sz="3600" u="none" strike="noStrike" dirty="0">
                          <a:solidFill>
                            <a:srgbClr val="C00000"/>
                          </a:solidFill>
                          <a:effectLst/>
                        </a:rPr>
                        <a:t>816</a:t>
                      </a:r>
                      <a:endParaRPr lang="tr-TR" sz="3600" b="0" i="0" u="none" strike="noStrike" dirty="0">
                        <a:solidFill>
                          <a:srgbClr val="C00000"/>
                        </a:solidFill>
                        <a:effectLst/>
                        <a:latin typeface="Calibri"/>
                      </a:endParaRPr>
                    </a:p>
                  </a:txBody>
                  <a:tcPr marL="9525" marR="9525" marT="9525" marB="0" anchor="b"/>
                </a:tc>
                <a:tc>
                  <a:txBody>
                    <a:bodyPr/>
                    <a:lstStyle/>
                    <a:p>
                      <a:pPr algn="r" fontAlgn="b"/>
                      <a:r>
                        <a:rPr lang="tr-TR" sz="3600" u="none" strike="noStrike">
                          <a:effectLst/>
                        </a:rPr>
                        <a:t>380</a:t>
                      </a:r>
                      <a:endParaRPr lang="tr-TR" sz="3600" b="0" i="0" u="none" strike="noStrike">
                        <a:solidFill>
                          <a:srgbClr val="000000"/>
                        </a:solidFill>
                        <a:effectLst/>
                        <a:latin typeface="Calibri"/>
                      </a:endParaRPr>
                    </a:p>
                  </a:txBody>
                  <a:tcPr marL="9525" marR="9525" marT="9525" marB="0" anchor="b"/>
                </a:tc>
                <a:tc>
                  <a:txBody>
                    <a:bodyPr/>
                    <a:lstStyle/>
                    <a:p>
                      <a:pPr algn="r" fontAlgn="b"/>
                      <a:r>
                        <a:rPr lang="tr-TR" sz="3600" u="none" strike="noStrike" dirty="0">
                          <a:solidFill>
                            <a:srgbClr val="C00000"/>
                          </a:solidFill>
                          <a:effectLst/>
                        </a:rPr>
                        <a:t>770</a:t>
                      </a:r>
                      <a:endParaRPr lang="tr-TR" sz="3600" b="0" i="0" u="none" strike="noStrike" dirty="0">
                        <a:solidFill>
                          <a:srgbClr val="C00000"/>
                        </a:solidFill>
                        <a:effectLst/>
                        <a:latin typeface="Calibri"/>
                      </a:endParaRPr>
                    </a:p>
                  </a:txBody>
                  <a:tcPr marL="9525" marR="9525" marT="9525" marB="0" anchor="b"/>
                </a:tc>
                <a:tc>
                  <a:txBody>
                    <a:bodyPr/>
                    <a:lstStyle/>
                    <a:p>
                      <a:pPr algn="l" fontAlgn="b"/>
                      <a:r>
                        <a:rPr lang="tr-TR" sz="3600" u="none" strike="noStrike" dirty="0">
                          <a:effectLst/>
                        </a:rPr>
                        <a:t> </a:t>
                      </a:r>
                      <a:endParaRPr lang="tr-TR" sz="36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01058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ÖNLİSANS KONTENJAN KARŞILAŞTIRMASI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922676353"/>
              </p:ext>
            </p:extLst>
          </p:nvPr>
        </p:nvGraphicFramePr>
        <p:xfrm>
          <a:off x="1331640" y="2060849"/>
          <a:ext cx="7272810" cy="3825409"/>
        </p:xfrm>
        <a:graphic>
          <a:graphicData uri="http://schemas.openxmlformats.org/drawingml/2006/table">
            <a:tbl>
              <a:tblPr>
                <a:tableStyleId>{5C22544A-7EE6-4342-B048-85BDC9FD1C3A}</a:tableStyleId>
              </a:tblPr>
              <a:tblGrid>
                <a:gridCol w="1454562">
                  <a:extLst>
                    <a:ext uri="{9D8B030D-6E8A-4147-A177-3AD203B41FA5}">
                      <a16:colId xmlns:a16="http://schemas.microsoft.com/office/drawing/2014/main" val="20000"/>
                    </a:ext>
                  </a:extLst>
                </a:gridCol>
                <a:gridCol w="1454562">
                  <a:extLst>
                    <a:ext uri="{9D8B030D-6E8A-4147-A177-3AD203B41FA5}">
                      <a16:colId xmlns:a16="http://schemas.microsoft.com/office/drawing/2014/main" val="20001"/>
                    </a:ext>
                  </a:extLst>
                </a:gridCol>
                <a:gridCol w="1454562">
                  <a:extLst>
                    <a:ext uri="{9D8B030D-6E8A-4147-A177-3AD203B41FA5}">
                      <a16:colId xmlns:a16="http://schemas.microsoft.com/office/drawing/2014/main" val="20002"/>
                    </a:ext>
                  </a:extLst>
                </a:gridCol>
                <a:gridCol w="1454562">
                  <a:extLst>
                    <a:ext uri="{9D8B030D-6E8A-4147-A177-3AD203B41FA5}">
                      <a16:colId xmlns:a16="http://schemas.microsoft.com/office/drawing/2014/main" val="20003"/>
                    </a:ext>
                  </a:extLst>
                </a:gridCol>
                <a:gridCol w="1454562">
                  <a:extLst>
                    <a:ext uri="{9D8B030D-6E8A-4147-A177-3AD203B41FA5}">
                      <a16:colId xmlns:a16="http://schemas.microsoft.com/office/drawing/2014/main" val="20004"/>
                    </a:ext>
                  </a:extLst>
                </a:gridCol>
              </a:tblGrid>
              <a:tr h="602507">
                <a:tc>
                  <a:txBody>
                    <a:bodyPr/>
                    <a:lstStyle/>
                    <a:p>
                      <a:pPr algn="l" fontAlgn="b"/>
                      <a:endParaRPr lang="tr-TR" sz="3200" b="0" i="0" u="none" strike="noStrike" dirty="0">
                        <a:solidFill>
                          <a:srgbClr val="000000"/>
                        </a:solidFill>
                        <a:effectLst/>
                        <a:latin typeface="Calibri"/>
                      </a:endParaRPr>
                    </a:p>
                  </a:txBody>
                  <a:tcPr marL="9525" marR="9525" marT="9525" marB="0" anchor="b"/>
                </a:tc>
                <a:tc gridSpan="2">
                  <a:txBody>
                    <a:bodyPr/>
                    <a:lstStyle/>
                    <a:p>
                      <a:pPr algn="ctr" fontAlgn="b"/>
                      <a:r>
                        <a:rPr lang="tr-TR" sz="3200" u="none" strike="noStrike" dirty="0">
                          <a:effectLst/>
                        </a:rPr>
                        <a:t>2021</a:t>
                      </a:r>
                      <a:endParaRPr lang="tr-TR" sz="3200" b="0" i="0" u="none" strike="noStrike" dirty="0">
                        <a:solidFill>
                          <a:srgbClr val="000000"/>
                        </a:solidFill>
                        <a:effectLst/>
                        <a:latin typeface="Calibri"/>
                      </a:endParaRPr>
                    </a:p>
                  </a:txBody>
                  <a:tcPr marL="9525" marR="9525" marT="9525" marB="0" anchor="b"/>
                </a:tc>
                <a:tc hMerge="1">
                  <a:txBody>
                    <a:bodyPr/>
                    <a:lstStyle/>
                    <a:p>
                      <a:endParaRPr lang="tr-TR"/>
                    </a:p>
                  </a:txBody>
                  <a:tcPr/>
                </a:tc>
                <a:tc gridSpan="2">
                  <a:txBody>
                    <a:bodyPr/>
                    <a:lstStyle/>
                    <a:p>
                      <a:pPr algn="ctr" fontAlgn="b"/>
                      <a:r>
                        <a:rPr lang="tr-TR" sz="3200" u="none" strike="noStrike">
                          <a:effectLst/>
                        </a:rPr>
                        <a:t>2022</a:t>
                      </a:r>
                      <a:endParaRPr lang="tr-TR" sz="3200" b="0" i="0" u="none" strike="noStrike">
                        <a:solidFill>
                          <a:srgbClr val="000000"/>
                        </a:solidFill>
                        <a:effectLst/>
                        <a:latin typeface="Calibri"/>
                      </a:endParaRPr>
                    </a:p>
                  </a:txBody>
                  <a:tcPr marL="9525" marR="9525" marT="9525" marB="0" anchor="b"/>
                </a:tc>
                <a:tc hMerge="1">
                  <a:txBody>
                    <a:bodyPr/>
                    <a:lstStyle/>
                    <a:p>
                      <a:endParaRPr lang="tr-TR"/>
                    </a:p>
                  </a:txBody>
                  <a:tcPr/>
                </a:tc>
                <a:extLst>
                  <a:ext uri="{0D108BD9-81ED-4DB2-BD59-A6C34878D82A}">
                    <a16:rowId xmlns:a16="http://schemas.microsoft.com/office/drawing/2014/main" val="10000"/>
                  </a:ext>
                </a:extLst>
              </a:tr>
              <a:tr h="765644">
                <a:tc>
                  <a:txBody>
                    <a:bodyPr/>
                    <a:lstStyle/>
                    <a:p>
                      <a:pPr algn="l" fontAlgn="b"/>
                      <a:r>
                        <a:rPr lang="tr-TR" sz="3200" u="none" strike="noStrike">
                          <a:effectLst/>
                        </a:rPr>
                        <a:t>Önlisans</a:t>
                      </a:r>
                      <a:endParaRPr lang="tr-TR" sz="3200" b="0" i="0" u="none" strike="noStrike">
                        <a:solidFill>
                          <a:srgbClr val="000000"/>
                        </a:solidFill>
                        <a:effectLst/>
                        <a:latin typeface="Calibri"/>
                      </a:endParaRPr>
                    </a:p>
                  </a:txBody>
                  <a:tcPr marL="9525" marR="9525" marT="9525" marB="0" anchor="b"/>
                </a:tc>
                <a:tc>
                  <a:txBody>
                    <a:bodyPr/>
                    <a:lstStyle/>
                    <a:p>
                      <a:pPr algn="l" fontAlgn="b"/>
                      <a:r>
                        <a:rPr lang="tr-TR" sz="3200" u="none" strike="noStrike" dirty="0">
                          <a:effectLst/>
                        </a:rPr>
                        <a:t>Kont</a:t>
                      </a:r>
                      <a:endParaRPr lang="tr-TR" sz="3200" b="0" i="0" u="none" strike="noStrike" dirty="0">
                        <a:solidFill>
                          <a:srgbClr val="000000"/>
                        </a:solidFill>
                        <a:effectLst/>
                        <a:latin typeface="Calibri"/>
                      </a:endParaRPr>
                    </a:p>
                  </a:txBody>
                  <a:tcPr marL="9525" marR="9525" marT="9525" marB="0" anchor="b"/>
                </a:tc>
                <a:tc>
                  <a:txBody>
                    <a:bodyPr/>
                    <a:lstStyle/>
                    <a:p>
                      <a:pPr algn="l" fontAlgn="b"/>
                      <a:r>
                        <a:rPr lang="tr-TR" sz="3200" u="none" strike="noStrike" dirty="0" err="1">
                          <a:effectLst/>
                        </a:rPr>
                        <a:t>Yerlş</a:t>
                      </a:r>
                      <a:endParaRPr lang="tr-TR" sz="3200" b="0" i="0" u="none" strike="noStrike" dirty="0">
                        <a:solidFill>
                          <a:srgbClr val="000000"/>
                        </a:solidFill>
                        <a:effectLst/>
                        <a:latin typeface="Calibri"/>
                      </a:endParaRPr>
                    </a:p>
                  </a:txBody>
                  <a:tcPr marL="9525" marR="9525" marT="9525" marB="0" anchor="b"/>
                </a:tc>
                <a:tc>
                  <a:txBody>
                    <a:bodyPr/>
                    <a:lstStyle/>
                    <a:p>
                      <a:pPr algn="l" fontAlgn="b"/>
                      <a:r>
                        <a:rPr lang="tr-TR" sz="3200" u="none" strike="noStrike">
                          <a:effectLst/>
                        </a:rPr>
                        <a:t>Kont</a:t>
                      </a:r>
                      <a:endParaRPr lang="tr-TR" sz="3200" b="0" i="0" u="none" strike="noStrike">
                        <a:solidFill>
                          <a:srgbClr val="000000"/>
                        </a:solidFill>
                        <a:effectLst/>
                        <a:latin typeface="Calibri"/>
                      </a:endParaRPr>
                    </a:p>
                  </a:txBody>
                  <a:tcPr marL="9525" marR="9525" marT="9525" marB="0" anchor="b"/>
                </a:tc>
                <a:tc>
                  <a:txBody>
                    <a:bodyPr/>
                    <a:lstStyle/>
                    <a:p>
                      <a:pPr algn="l" fontAlgn="b"/>
                      <a:r>
                        <a:rPr lang="tr-TR" sz="3200" u="none" strike="noStrike">
                          <a:effectLst/>
                        </a:rPr>
                        <a:t>Yerlş</a:t>
                      </a:r>
                      <a:endParaRPr lang="tr-TR" sz="3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649737">
                <a:tc>
                  <a:txBody>
                    <a:bodyPr/>
                    <a:lstStyle/>
                    <a:p>
                      <a:pPr algn="l" fontAlgn="b"/>
                      <a:r>
                        <a:rPr lang="tr-TR" sz="3200" u="none" strike="noStrike">
                          <a:effectLst/>
                        </a:rPr>
                        <a:t>Devlet</a:t>
                      </a:r>
                      <a:endParaRPr lang="tr-TR" sz="3200" b="0" i="0" u="none" strike="noStrike">
                        <a:solidFill>
                          <a:srgbClr val="000000"/>
                        </a:solidFill>
                        <a:effectLst/>
                        <a:latin typeface="Calibri"/>
                      </a:endParaRPr>
                    </a:p>
                  </a:txBody>
                  <a:tcPr marL="9525" marR="9525" marT="9525" marB="0" anchor="b"/>
                </a:tc>
                <a:tc>
                  <a:txBody>
                    <a:bodyPr/>
                    <a:lstStyle/>
                    <a:p>
                      <a:pPr algn="r" fontAlgn="b"/>
                      <a:r>
                        <a:rPr lang="tr-TR" sz="3200" u="none" strike="noStrike" dirty="0">
                          <a:solidFill>
                            <a:srgbClr val="C00000"/>
                          </a:solidFill>
                          <a:effectLst/>
                        </a:rPr>
                        <a:t>310.732</a:t>
                      </a:r>
                      <a:endParaRPr lang="tr-TR" sz="3200" b="0" i="0" u="none" strike="noStrike" dirty="0">
                        <a:solidFill>
                          <a:srgbClr val="C00000"/>
                        </a:solidFill>
                        <a:effectLst/>
                        <a:latin typeface="Calibri"/>
                      </a:endParaRPr>
                    </a:p>
                  </a:txBody>
                  <a:tcPr marL="9525" marR="9525" marT="9525" marB="0" anchor="b"/>
                </a:tc>
                <a:tc>
                  <a:txBody>
                    <a:bodyPr/>
                    <a:lstStyle/>
                    <a:p>
                      <a:pPr algn="r" fontAlgn="b"/>
                      <a:r>
                        <a:rPr lang="tr-TR" sz="3200" u="none" strike="noStrike" dirty="0">
                          <a:effectLst/>
                        </a:rPr>
                        <a:t>259.146</a:t>
                      </a:r>
                      <a:endParaRPr lang="tr-TR" sz="3200" b="0" i="0" u="none" strike="noStrike" dirty="0">
                        <a:solidFill>
                          <a:srgbClr val="000000"/>
                        </a:solidFill>
                        <a:effectLst/>
                        <a:latin typeface="Calibri"/>
                      </a:endParaRPr>
                    </a:p>
                  </a:txBody>
                  <a:tcPr marL="9525" marR="9525" marT="9525" marB="0" anchor="b"/>
                </a:tc>
                <a:tc>
                  <a:txBody>
                    <a:bodyPr/>
                    <a:lstStyle/>
                    <a:p>
                      <a:pPr algn="r" fontAlgn="b"/>
                      <a:r>
                        <a:rPr lang="tr-TR" sz="3200" u="none" strike="noStrike" dirty="0">
                          <a:solidFill>
                            <a:srgbClr val="C00000"/>
                          </a:solidFill>
                          <a:effectLst/>
                        </a:rPr>
                        <a:t>304.054</a:t>
                      </a:r>
                      <a:endParaRPr lang="tr-TR" sz="3200" b="0" i="0" u="none" strike="noStrike" dirty="0">
                        <a:solidFill>
                          <a:srgbClr val="C00000"/>
                        </a:solidFill>
                        <a:effectLst/>
                        <a:latin typeface="Calibri"/>
                      </a:endParaRPr>
                    </a:p>
                  </a:txBody>
                  <a:tcPr marL="9525" marR="9525" marT="9525" marB="0" anchor="b"/>
                </a:tc>
                <a:tc>
                  <a:txBody>
                    <a:bodyPr/>
                    <a:lstStyle/>
                    <a:p>
                      <a:pPr algn="l" fontAlgn="b"/>
                      <a:r>
                        <a:rPr lang="tr-TR" sz="3200" u="none" strike="noStrike">
                          <a:effectLst/>
                        </a:rPr>
                        <a:t> </a:t>
                      </a:r>
                      <a:endParaRPr lang="tr-TR" sz="3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602507">
                <a:tc>
                  <a:txBody>
                    <a:bodyPr/>
                    <a:lstStyle/>
                    <a:p>
                      <a:pPr algn="l" fontAlgn="b"/>
                      <a:r>
                        <a:rPr lang="tr-TR" sz="3200" u="none" strike="noStrike">
                          <a:effectLst/>
                        </a:rPr>
                        <a:t>Vakıf</a:t>
                      </a:r>
                      <a:endParaRPr lang="tr-TR" sz="3200" b="0" i="0" u="none" strike="noStrike">
                        <a:solidFill>
                          <a:srgbClr val="000000"/>
                        </a:solidFill>
                        <a:effectLst/>
                        <a:latin typeface="Calibri"/>
                      </a:endParaRPr>
                    </a:p>
                  </a:txBody>
                  <a:tcPr marL="9525" marR="9525" marT="9525" marB="0" anchor="b"/>
                </a:tc>
                <a:tc>
                  <a:txBody>
                    <a:bodyPr/>
                    <a:lstStyle/>
                    <a:p>
                      <a:pPr algn="r" fontAlgn="b"/>
                      <a:r>
                        <a:rPr lang="tr-TR" sz="3200" u="none" strike="noStrike" dirty="0">
                          <a:solidFill>
                            <a:srgbClr val="C00000"/>
                          </a:solidFill>
                          <a:effectLst/>
                        </a:rPr>
                        <a:t>75.044</a:t>
                      </a:r>
                      <a:endParaRPr lang="tr-TR" sz="3200" b="0" i="0" u="none" strike="noStrike" dirty="0">
                        <a:solidFill>
                          <a:srgbClr val="C00000"/>
                        </a:solidFill>
                        <a:effectLst/>
                        <a:latin typeface="Calibri"/>
                      </a:endParaRPr>
                    </a:p>
                  </a:txBody>
                  <a:tcPr marL="9525" marR="9525" marT="9525" marB="0" anchor="b"/>
                </a:tc>
                <a:tc>
                  <a:txBody>
                    <a:bodyPr/>
                    <a:lstStyle/>
                    <a:p>
                      <a:pPr algn="r" fontAlgn="b"/>
                      <a:r>
                        <a:rPr lang="tr-TR" sz="3200" u="none" strike="noStrike">
                          <a:effectLst/>
                        </a:rPr>
                        <a:t>56.906</a:t>
                      </a:r>
                      <a:endParaRPr lang="tr-TR" sz="3200" b="0" i="0" u="none" strike="noStrike">
                        <a:solidFill>
                          <a:srgbClr val="000000"/>
                        </a:solidFill>
                        <a:effectLst/>
                        <a:latin typeface="Calibri"/>
                      </a:endParaRPr>
                    </a:p>
                  </a:txBody>
                  <a:tcPr marL="9525" marR="9525" marT="9525" marB="0" anchor="b"/>
                </a:tc>
                <a:tc>
                  <a:txBody>
                    <a:bodyPr/>
                    <a:lstStyle/>
                    <a:p>
                      <a:pPr algn="r" fontAlgn="b"/>
                      <a:r>
                        <a:rPr lang="tr-TR" sz="3200" u="none" strike="noStrike" dirty="0">
                          <a:solidFill>
                            <a:srgbClr val="C00000"/>
                          </a:solidFill>
                          <a:effectLst/>
                        </a:rPr>
                        <a:t>79.928</a:t>
                      </a:r>
                      <a:endParaRPr lang="tr-TR" sz="3200" b="0" i="0" u="none" strike="noStrike" dirty="0">
                        <a:solidFill>
                          <a:srgbClr val="C00000"/>
                        </a:solidFill>
                        <a:effectLst/>
                        <a:latin typeface="Calibri"/>
                      </a:endParaRPr>
                    </a:p>
                  </a:txBody>
                  <a:tcPr marL="9525" marR="9525" marT="9525" marB="0" anchor="b"/>
                </a:tc>
                <a:tc>
                  <a:txBody>
                    <a:bodyPr/>
                    <a:lstStyle/>
                    <a:p>
                      <a:pPr algn="l" fontAlgn="b"/>
                      <a:r>
                        <a:rPr lang="tr-TR" sz="3200" u="none" strike="noStrike">
                          <a:effectLst/>
                        </a:rPr>
                        <a:t> </a:t>
                      </a:r>
                      <a:endParaRPr lang="tr-TR" sz="3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602507">
                <a:tc>
                  <a:txBody>
                    <a:bodyPr/>
                    <a:lstStyle/>
                    <a:p>
                      <a:pPr algn="l" fontAlgn="b"/>
                      <a:r>
                        <a:rPr lang="tr-TR" sz="3200" u="none" strike="noStrike">
                          <a:effectLst/>
                        </a:rPr>
                        <a:t>Kıbrıs</a:t>
                      </a:r>
                      <a:endParaRPr lang="tr-TR" sz="3200" b="0" i="0" u="none" strike="noStrike">
                        <a:solidFill>
                          <a:srgbClr val="000000"/>
                        </a:solidFill>
                        <a:effectLst/>
                        <a:latin typeface="Calibri"/>
                      </a:endParaRPr>
                    </a:p>
                  </a:txBody>
                  <a:tcPr marL="9525" marR="9525" marT="9525" marB="0" anchor="b"/>
                </a:tc>
                <a:tc>
                  <a:txBody>
                    <a:bodyPr/>
                    <a:lstStyle/>
                    <a:p>
                      <a:pPr algn="r" fontAlgn="b"/>
                      <a:r>
                        <a:rPr lang="tr-TR" sz="3200" u="none" strike="noStrike" dirty="0">
                          <a:solidFill>
                            <a:srgbClr val="C00000"/>
                          </a:solidFill>
                          <a:effectLst/>
                        </a:rPr>
                        <a:t>3.372</a:t>
                      </a:r>
                      <a:endParaRPr lang="tr-TR" sz="3200" b="0" i="0" u="none" strike="noStrike" dirty="0">
                        <a:solidFill>
                          <a:srgbClr val="C00000"/>
                        </a:solidFill>
                        <a:effectLst/>
                        <a:latin typeface="Calibri"/>
                      </a:endParaRPr>
                    </a:p>
                  </a:txBody>
                  <a:tcPr marL="9525" marR="9525" marT="9525" marB="0" anchor="b"/>
                </a:tc>
                <a:tc>
                  <a:txBody>
                    <a:bodyPr/>
                    <a:lstStyle/>
                    <a:p>
                      <a:pPr algn="r" fontAlgn="b"/>
                      <a:r>
                        <a:rPr lang="tr-TR" sz="3200" u="none" strike="noStrike">
                          <a:effectLst/>
                        </a:rPr>
                        <a:t>2.074</a:t>
                      </a:r>
                      <a:endParaRPr lang="tr-TR" sz="3200" b="0" i="0" u="none" strike="noStrike">
                        <a:solidFill>
                          <a:srgbClr val="000000"/>
                        </a:solidFill>
                        <a:effectLst/>
                        <a:latin typeface="Calibri"/>
                      </a:endParaRPr>
                    </a:p>
                  </a:txBody>
                  <a:tcPr marL="9525" marR="9525" marT="9525" marB="0" anchor="b"/>
                </a:tc>
                <a:tc>
                  <a:txBody>
                    <a:bodyPr/>
                    <a:lstStyle/>
                    <a:p>
                      <a:pPr algn="r" fontAlgn="b"/>
                      <a:r>
                        <a:rPr lang="tr-TR" sz="3200" u="none" strike="noStrike" dirty="0">
                          <a:solidFill>
                            <a:srgbClr val="C00000"/>
                          </a:solidFill>
                          <a:effectLst/>
                        </a:rPr>
                        <a:t>4.238</a:t>
                      </a:r>
                      <a:endParaRPr lang="tr-TR" sz="3200" b="0" i="0" u="none" strike="noStrike" dirty="0">
                        <a:solidFill>
                          <a:srgbClr val="C00000"/>
                        </a:solidFill>
                        <a:effectLst/>
                        <a:latin typeface="Calibri"/>
                      </a:endParaRPr>
                    </a:p>
                  </a:txBody>
                  <a:tcPr marL="9525" marR="9525" marT="9525" marB="0" anchor="b"/>
                </a:tc>
                <a:tc>
                  <a:txBody>
                    <a:bodyPr/>
                    <a:lstStyle/>
                    <a:p>
                      <a:pPr algn="l" fontAlgn="b"/>
                      <a:r>
                        <a:rPr lang="tr-TR" sz="3200" u="none" strike="noStrike" dirty="0">
                          <a:effectLst/>
                        </a:rPr>
                        <a:t> </a:t>
                      </a:r>
                      <a:endParaRPr lang="tr-TR" sz="3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602507">
                <a:tc>
                  <a:txBody>
                    <a:bodyPr/>
                    <a:lstStyle/>
                    <a:p>
                      <a:pPr algn="l" fontAlgn="b"/>
                      <a:r>
                        <a:rPr lang="tr-TR" sz="3200" u="none" strike="noStrike">
                          <a:effectLst/>
                        </a:rPr>
                        <a:t>Yurtdışı</a:t>
                      </a:r>
                      <a:endParaRPr lang="tr-TR" sz="3200" b="0" i="0" u="none" strike="noStrike">
                        <a:solidFill>
                          <a:srgbClr val="000000"/>
                        </a:solidFill>
                        <a:effectLst/>
                        <a:latin typeface="Calibri"/>
                      </a:endParaRPr>
                    </a:p>
                  </a:txBody>
                  <a:tcPr marL="9525" marR="9525" marT="9525" marB="0" anchor="b"/>
                </a:tc>
                <a:tc>
                  <a:txBody>
                    <a:bodyPr/>
                    <a:lstStyle/>
                    <a:p>
                      <a:pPr algn="r" fontAlgn="b"/>
                      <a:r>
                        <a:rPr lang="tr-TR" sz="3200" u="none" strike="noStrike" dirty="0">
                          <a:solidFill>
                            <a:srgbClr val="C00000"/>
                          </a:solidFill>
                          <a:effectLst/>
                        </a:rPr>
                        <a:t>80</a:t>
                      </a:r>
                      <a:endParaRPr lang="tr-TR" sz="3200" b="0" i="0" u="none" strike="noStrike" dirty="0">
                        <a:solidFill>
                          <a:srgbClr val="C00000"/>
                        </a:solidFill>
                        <a:effectLst/>
                        <a:latin typeface="Calibri"/>
                      </a:endParaRPr>
                    </a:p>
                  </a:txBody>
                  <a:tcPr marL="9525" marR="9525" marT="9525" marB="0" anchor="b"/>
                </a:tc>
                <a:tc>
                  <a:txBody>
                    <a:bodyPr/>
                    <a:lstStyle/>
                    <a:p>
                      <a:pPr algn="r" fontAlgn="b"/>
                      <a:r>
                        <a:rPr lang="tr-TR" sz="3200" u="none" strike="noStrike" dirty="0">
                          <a:effectLst/>
                        </a:rPr>
                        <a:t>40</a:t>
                      </a:r>
                      <a:endParaRPr lang="tr-TR" sz="3200" b="0" i="0" u="none" strike="noStrike" dirty="0">
                        <a:solidFill>
                          <a:srgbClr val="000000"/>
                        </a:solidFill>
                        <a:effectLst/>
                        <a:latin typeface="Calibri"/>
                      </a:endParaRPr>
                    </a:p>
                  </a:txBody>
                  <a:tcPr marL="9525" marR="9525" marT="9525" marB="0" anchor="b"/>
                </a:tc>
                <a:tc>
                  <a:txBody>
                    <a:bodyPr/>
                    <a:lstStyle/>
                    <a:p>
                      <a:pPr algn="r" fontAlgn="b"/>
                      <a:r>
                        <a:rPr lang="tr-TR" sz="3200" u="none" strike="noStrike" dirty="0">
                          <a:solidFill>
                            <a:srgbClr val="C00000"/>
                          </a:solidFill>
                          <a:effectLst/>
                        </a:rPr>
                        <a:t>80</a:t>
                      </a:r>
                      <a:endParaRPr lang="tr-TR" sz="3200" b="0" i="0" u="none" strike="noStrike" dirty="0">
                        <a:solidFill>
                          <a:srgbClr val="C00000"/>
                        </a:solidFill>
                        <a:effectLst/>
                        <a:latin typeface="Calibri"/>
                      </a:endParaRPr>
                    </a:p>
                  </a:txBody>
                  <a:tcPr marL="9525" marR="9525" marT="9525" marB="0" anchor="b"/>
                </a:tc>
                <a:tc>
                  <a:txBody>
                    <a:bodyPr/>
                    <a:lstStyle/>
                    <a:p>
                      <a:pPr algn="l" fontAlgn="b"/>
                      <a:r>
                        <a:rPr lang="tr-TR" sz="3200" u="none" strike="noStrike" dirty="0">
                          <a:effectLst/>
                        </a:rPr>
                        <a:t> </a:t>
                      </a:r>
                      <a:endParaRPr lang="tr-TR" sz="3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4723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Açıköğretim</a:t>
            </a:r>
            <a:endParaRPr lang="tr-TR" dirty="0"/>
          </a:p>
        </p:txBody>
      </p:sp>
      <p:sp>
        <p:nvSpPr>
          <p:cNvPr id="3" name="İçerik Yer Tutucusu 2"/>
          <p:cNvSpPr>
            <a:spLocks noGrp="1"/>
          </p:cNvSpPr>
          <p:nvPr>
            <p:ph idx="1"/>
          </p:nvPr>
        </p:nvSpPr>
        <p:spPr/>
        <p:txBody>
          <a:bodyPr>
            <a:normAutofit/>
          </a:bodyPr>
          <a:lstStyle/>
          <a:p>
            <a:r>
              <a:rPr lang="tr-TR" sz="3600" b="1" dirty="0"/>
              <a:t>2021 Lisans: 35.600</a:t>
            </a:r>
          </a:p>
          <a:p>
            <a:r>
              <a:rPr lang="tr-TR" sz="3600" b="1" dirty="0"/>
              <a:t>2022 Lisans: 39.300</a:t>
            </a:r>
          </a:p>
          <a:p>
            <a:endParaRPr lang="tr-TR" sz="3600" b="1" dirty="0"/>
          </a:p>
          <a:p>
            <a:endParaRPr lang="tr-TR" sz="3600" b="1" dirty="0"/>
          </a:p>
          <a:p>
            <a:r>
              <a:rPr lang="tr-TR" sz="3600" b="1" dirty="0"/>
              <a:t>2021 Önlisans: 112.600 </a:t>
            </a:r>
          </a:p>
          <a:p>
            <a:r>
              <a:rPr lang="tr-TR" sz="3600" b="1" dirty="0"/>
              <a:t>2022 Önlisans: 111.750 </a:t>
            </a:r>
          </a:p>
        </p:txBody>
      </p:sp>
    </p:spTree>
    <p:extLst>
      <p:ext uri="{BB962C8B-B14F-4D97-AF65-F5344CB8AC3E}">
        <p14:creationId xmlns:p14="http://schemas.microsoft.com/office/powerpoint/2010/main" val="466273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0538603"/>
              </p:ext>
            </p:extLst>
          </p:nvPr>
        </p:nvGraphicFramePr>
        <p:xfrm>
          <a:off x="539552" y="692694"/>
          <a:ext cx="8064896" cy="5472612"/>
        </p:xfrm>
        <a:graphic>
          <a:graphicData uri="http://schemas.openxmlformats.org/drawingml/2006/table">
            <a:tbl>
              <a:tblPr>
                <a:tableStyleId>{5C22544A-7EE6-4342-B048-85BDC9FD1C3A}</a:tableStyleId>
              </a:tblPr>
              <a:tblGrid>
                <a:gridCol w="2913495">
                  <a:extLst>
                    <a:ext uri="{9D8B030D-6E8A-4147-A177-3AD203B41FA5}">
                      <a16:colId xmlns:a16="http://schemas.microsoft.com/office/drawing/2014/main" val="20000"/>
                    </a:ext>
                  </a:extLst>
                </a:gridCol>
                <a:gridCol w="5151401">
                  <a:extLst>
                    <a:ext uri="{9D8B030D-6E8A-4147-A177-3AD203B41FA5}">
                      <a16:colId xmlns:a16="http://schemas.microsoft.com/office/drawing/2014/main" val="20001"/>
                    </a:ext>
                  </a:extLst>
                </a:gridCol>
              </a:tblGrid>
              <a:tr h="551992">
                <a:tc gridSpan="2">
                  <a:txBody>
                    <a:bodyPr/>
                    <a:lstStyle/>
                    <a:p>
                      <a:pPr algn="ctr" fontAlgn="b"/>
                      <a:r>
                        <a:rPr lang="tr-TR" sz="2800" b="1" i="0" u="none" strike="noStrike" dirty="0">
                          <a:effectLst/>
                        </a:rPr>
                        <a:t>BİRİNCİ AŞAMA SINAVINA GİREN ADAY SAYSI</a:t>
                      </a:r>
                      <a:endParaRPr lang="tr-TR" sz="2800" b="1" i="0" u="none" strike="noStrike" dirty="0">
                        <a:solidFill>
                          <a:srgbClr val="000000"/>
                        </a:solidFill>
                        <a:effectLst/>
                        <a:latin typeface="Calibri"/>
                      </a:endParaRPr>
                    </a:p>
                  </a:txBody>
                  <a:tcPr marL="9525" marR="9525" marT="9525" marB="0" anchor="b"/>
                </a:tc>
                <a:tc hMerge="1">
                  <a:txBody>
                    <a:bodyPr/>
                    <a:lstStyle/>
                    <a:p>
                      <a:endParaRPr lang="tr-TR"/>
                    </a:p>
                  </a:txBody>
                  <a:tcPr/>
                </a:tc>
                <a:extLst>
                  <a:ext uri="{0D108BD9-81ED-4DB2-BD59-A6C34878D82A}">
                    <a16:rowId xmlns:a16="http://schemas.microsoft.com/office/drawing/2014/main" val="10000"/>
                  </a:ext>
                </a:extLst>
              </a:tr>
              <a:tr h="709705">
                <a:tc>
                  <a:txBody>
                    <a:bodyPr/>
                    <a:lstStyle/>
                    <a:p>
                      <a:pPr algn="ctr" rtl="0" fontAlgn="b"/>
                      <a:r>
                        <a:rPr lang="tr-TR" sz="2800" b="1" i="0" u="none" strike="noStrike">
                          <a:effectLst/>
                        </a:rPr>
                        <a:t>Yılı</a:t>
                      </a:r>
                      <a:endParaRPr lang="tr-TR" sz="2800" b="1" i="0" u="none" strike="noStrike">
                        <a:solidFill>
                          <a:srgbClr val="CC0000"/>
                        </a:solidFill>
                        <a:effectLst/>
                        <a:latin typeface="Calibri"/>
                      </a:endParaRPr>
                    </a:p>
                  </a:txBody>
                  <a:tcPr marL="9525" marR="9525" marT="9525" marB="0" anchor="b"/>
                </a:tc>
                <a:tc>
                  <a:txBody>
                    <a:bodyPr/>
                    <a:lstStyle/>
                    <a:p>
                      <a:pPr algn="ctr" rtl="0" fontAlgn="b"/>
                      <a:r>
                        <a:rPr lang="tr-TR" sz="2800" b="1" i="0" u="none" strike="noStrike">
                          <a:effectLst/>
                        </a:rPr>
                        <a:t>12. Sınıf (Yeni Mezun)</a:t>
                      </a:r>
                      <a:endParaRPr lang="tr-TR" sz="2800" b="1" i="0" u="none" strike="noStrike">
                        <a:solidFill>
                          <a:srgbClr val="CC0000"/>
                        </a:solidFill>
                        <a:effectLst/>
                        <a:latin typeface="Calibri"/>
                      </a:endParaRPr>
                    </a:p>
                  </a:txBody>
                  <a:tcPr marL="9525" marR="9525" marT="9525" marB="0" anchor="b"/>
                </a:tc>
                <a:extLst>
                  <a:ext uri="{0D108BD9-81ED-4DB2-BD59-A6C34878D82A}">
                    <a16:rowId xmlns:a16="http://schemas.microsoft.com/office/drawing/2014/main" val="10001"/>
                  </a:ext>
                </a:extLst>
              </a:tr>
              <a:tr h="709705">
                <a:tc>
                  <a:txBody>
                    <a:bodyPr/>
                    <a:lstStyle/>
                    <a:p>
                      <a:pPr algn="ctr" rtl="0" fontAlgn="b"/>
                      <a:r>
                        <a:rPr lang="tr-TR" sz="2800" b="1" i="0" u="none" strike="noStrike">
                          <a:effectLst/>
                        </a:rPr>
                        <a:t>2011</a:t>
                      </a:r>
                      <a:endParaRPr lang="tr-TR" sz="2800" b="1" i="0" u="none" strike="noStrike">
                        <a:solidFill>
                          <a:srgbClr val="CC0000"/>
                        </a:solidFill>
                        <a:effectLst/>
                        <a:latin typeface="Calibri"/>
                      </a:endParaRPr>
                    </a:p>
                  </a:txBody>
                  <a:tcPr marL="9525" marR="9525" marT="9525" marB="0" anchor="b"/>
                </a:tc>
                <a:tc>
                  <a:txBody>
                    <a:bodyPr/>
                    <a:lstStyle/>
                    <a:p>
                      <a:pPr algn="ctr" rtl="0" fontAlgn="b"/>
                      <a:r>
                        <a:rPr lang="tr-TR" sz="2800" b="1" i="0" u="none" strike="noStrike">
                          <a:solidFill>
                            <a:srgbClr val="C00000"/>
                          </a:solidFill>
                          <a:effectLst/>
                        </a:rPr>
                        <a:t>768.854</a:t>
                      </a:r>
                      <a:endParaRPr lang="tr-TR" sz="2800" b="1" i="0" u="none" strike="noStrike">
                        <a:solidFill>
                          <a:srgbClr val="C00000"/>
                        </a:solidFill>
                        <a:effectLst/>
                        <a:latin typeface="Calibri"/>
                      </a:endParaRPr>
                    </a:p>
                  </a:txBody>
                  <a:tcPr marL="9525" marR="9525" marT="9525" marB="0" anchor="b"/>
                </a:tc>
                <a:extLst>
                  <a:ext uri="{0D108BD9-81ED-4DB2-BD59-A6C34878D82A}">
                    <a16:rowId xmlns:a16="http://schemas.microsoft.com/office/drawing/2014/main" val="10002"/>
                  </a:ext>
                </a:extLst>
              </a:tr>
              <a:tr h="709705">
                <a:tc>
                  <a:txBody>
                    <a:bodyPr/>
                    <a:lstStyle/>
                    <a:p>
                      <a:pPr algn="ctr" rtl="0" fontAlgn="b"/>
                      <a:r>
                        <a:rPr lang="tr-TR" sz="2800" b="1" i="0" u="none" strike="noStrike">
                          <a:effectLst/>
                        </a:rPr>
                        <a:t>2014</a:t>
                      </a:r>
                      <a:endParaRPr lang="tr-TR" sz="2800" b="1" i="0" u="none" strike="noStrike">
                        <a:solidFill>
                          <a:srgbClr val="CC0000"/>
                        </a:solidFill>
                        <a:effectLst/>
                        <a:latin typeface="Calibri"/>
                      </a:endParaRPr>
                    </a:p>
                  </a:txBody>
                  <a:tcPr marL="9525" marR="9525" marT="9525" marB="0" anchor="b"/>
                </a:tc>
                <a:tc>
                  <a:txBody>
                    <a:bodyPr/>
                    <a:lstStyle/>
                    <a:p>
                      <a:pPr algn="ctr" rtl="0" fontAlgn="b"/>
                      <a:r>
                        <a:rPr lang="tr-TR" sz="2800" b="1" i="0" u="none" strike="noStrike">
                          <a:solidFill>
                            <a:srgbClr val="C00000"/>
                          </a:solidFill>
                          <a:effectLst/>
                        </a:rPr>
                        <a:t>839.998</a:t>
                      </a:r>
                      <a:endParaRPr lang="tr-TR" sz="2800" b="1" i="0" u="none" strike="noStrike">
                        <a:solidFill>
                          <a:srgbClr val="C00000"/>
                        </a:solidFill>
                        <a:effectLst/>
                        <a:latin typeface="Calibri"/>
                      </a:endParaRPr>
                    </a:p>
                  </a:txBody>
                  <a:tcPr marL="9525" marR="9525" marT="9525" marB="0" anchor="b"/>
                </a:tc>
                <a:extLst>
                  <a:ext uri="{0D108BD9-81ED-4DB2-BD59-A6C34878D82A}">
                    <a16:rowId xmlns:a16="http://schemas.microsoft.com/office/drawing/2014/main" val="10003"/>
                  </a:ext>
                </a:extLst>
              </a:tr>
              <a:tr h="709705">
                <a:tc>
                  <a:txBody>
                    <a:bodyPr/>
                    <a:lstStyle/>
                    <a:p>
                      <a:pPr algn="ctr" rtl="0" fontAlgn="b"/>
                      <a:r>
                        <a:rPr lang="tr-TR" sz="2800" b="1" i="0" u="none" strike="noStrike">
                          <a:effectLst/>
                        </a:rPr>
                        <a:t>2017</a:t>
                      </a:r>
                      <a:endParaRPr lang="tr-TR" sz="2800" b="1" i="0" u="none" strike="noStrike">
                        <a:solidFill>
                          <a:srgbClr val="CC0000"/>
                        </a:solidFill>
                        <a:effectLst/>
                        <a:latin typeface="Calibri"/>
                      </a:endParaRPr>
                    </a:p>
                  </a:txBody>
                  <a:tcPr marL="9525" marR="9525" marT="9525" marB="0" anchor="b"/>
                </a:tc>
                <a:tc>
                  <a:txBody>
                    <a:bodyPr/>
                    <a:lstStyle/>
                    <a:p>
                      <a:pPr algn="ctr" rtl="0" fontAlgn="b"/>
                      <a:r>
                        <a:rPr lang="tr-TR" sz="2800" b="1" i="0" u="none" strike="noStrike">
                          <a:solidFill>
                            <a:srgbClr val="C00000"/>
                          </a:solidFill>
                          <a:effectLst/>
                        </a:rPr>
                        <a:t>960.410</a:t>
                      </a:r>
                      <a:endParaRPr lang="tr-TR" sz="2800" b="1" i="0" u="none" strike="noStrike">
                        <a:solidFill>
                          <a:srgbClr val="C00000"/>
                        </a:solidFill>
                        <a:effectLst/>
                        <a:latin typeface="Calibri"/>
                      </a:endParaRPr>
                    </a:p>
                  </a:txBody>
                  <a:tcPr marL="9525" marR="9525" marT="9525" marB="0" anchor="b"/>
                </a:tc>
                <a:extLst>
                  <a:ext uri="{0D108BD9-81ED-4DB2-BD59-A6C34878D82A}">
                    <a16:rowId xmlns:a16="http://schemas.microsoft.com/office/drawing/2014/main" val="10004"/>
                  </a:ext>
                </a:extLst>
              </a:tr>
              <a:tr h="709705">
                <a:tc>
                  <a:txBody>
                    <a:bodyPr/>
                    <a:lstStyle/>
                    <a:p>
                      <a:pPr algn="ctr" rtl="0" fontAlgn="b"/>
                      <a:r>
                        <a:rPr lang="tr-TR" sz="2800" b="1" i="0" u="none" strike="noStrike">
                          <a:effectLst/>
                        </a:rPr>
                        <a:t>2019</a:t>
                      </a:r>
                      <a:endParaRPr lang="tr-TR" sz="2800" b="1" i="0" u="none" strike="noStrike">
                        <a:solidFill>
                          <a:srgbClr val="CC0000"/>
                        </a:solidFill>
                        <a:effectLst/>
                        <a:latin typeface="Calibri"/>
                      </a:endParaRPr>
                    </a:p>
                  </a:txBody>
                  <a:tcPr marL="9525" marR="9525" marT="9525" marB="0" anchor="b"/>
                </a:tc>
                <a:tc>
                  <a:txBody>
                    <a:bodyPr/>
                    <a:lstStyle/>
                    <a:p>
                      <a:pPr algn="ctr" rtl="0" fontAlgn="b"/>
                      <a:r>
                        <a:rPr lang="tr-TR" sz="2800" b="1" i="0" u="none" strike="noStrike">
                          <a:solidFill>
                            <a:srgbClr val="C00000"/>
                          </a:solidFill>
                          <a:effectLst/>
                        </a:rPr>
                        <a:t>970.240</a:t>
                      </a:r>
                      <a:endParaRPr lang="tr-TR" sz="2800" b="1" i="0" u="none" strike="noStrike">
                        <a:solidFill>
                          <a:srgbClr val="C00000"/>
                        </a:solidFill>
                        <a:effectLst/>
                        <a:latin typeface="Calibri"/>
                      </a:endParaRPr>
                    </a:p>
                  </a:txBody>
                  <a:tcPr marL="9525" marR="9525" marT="9525" marB="0" anchor="b"/>
                </a:tc>
                <a:extLst>
                  <a:ext uri="{0D108BD9-81ED-4DB2-BD59-A6C34878D82A}">
                    <a16:rowId xmlns:a16="http://schemas.microsoft.com/office/drawing/2014/main" val="10005"/>
                  </a:ext>
                </a:extLst>
              </a:tr>
              <a:tr h="709705">
                <a:tc>
                  <a:txBody>
                    <a:bodyPr/>
                    <a:lstStyle/>
                    <a:p>
                      <a:pPr algn="ctr" rtl="0" fontAlgn="b"/>
                      <a:r>
                        <a:rPr lang="tr-TR" sz="2800" b="1" i="0" u="none" strike="noStrike">
                          <a:effectLst/>
                        </a:rPr>
                        <a:t>2021</a:t>
                      </a:r>
                      <a:endParaRPr lang="tr-TR" sz="2800" b="1" i="0" u="none" strike="noStrike">
                        <a:solidFill>
                          <a:srgbClr val="CC0000"/>
                        </a:solidFill>
                        <a:effectLst/>
                        <a:latin typeface="Calibri"/>
                      </a:endParaRPr>
                    </a:p>
                  </a:txBody>
                  <a:tcPr marL="9525" marR="9525" marT="9525" marB="0" anchor="b"/>
                </a:tc>
                <a:tc>
                  <a:txBody>
                    <a:bodyPr/>
                    <a:lstStyle/>
                    <a:p>
                      <a:pPr algn="ctr" fontAlgn="b"/>
                      <a:r>
                        <a:rPr lang="tr-TR" sz="2800" b="1" i="0" u="none" strike="noStrike">
                          <a:solidFill>
                            <a:srgbClr val="C00000"/>
                          </a:solidFill>
                          <a:effectLst/>
                        </a:rPr>
                        <a:t>936.108</a:t>
                      </a:r>
                      <a:endParaRPr lang="tr-TR" sz="2800" b="1" i="0" u="none" strike="noStrike">
                        <a:solidFill>
                          <a:srgbClr val="C00000"/>
                        </a:solidFill>
                        <a:effectLst/>
                        <a:latin typeface="Calibri"/>
                      </a:endParaRPr>
                    </a:p>
                  </a:txBody>
                  <a:tcPr marL="9525" marR="9525" marT="9525" marB="0" anchor="b"/>
                </a:tc>
                <a:extLst>
                  <a:ext uri="{0D108BD9-81ED-4DB2-BD59-A6C34878D82A}">
                    <a16:rowId xmlns:a16="http://schemas.microsoft.com/office/drawing/2014/main" val="10006"/>
                  </a:ext>
                </a:extLst>
              </a:tr>
              <a:tr h="662390">
                <a:tc>
                  <a:txBody>
                    <a:bodyPr/>
                    <a:lstStyle/>
                    <a:p>
                      <a:pPr algn="ctr" rtl="0" fontAlgn="b"/>
                      <a:r>
                        <a:rPr lang="tr-TR" sz="2800" b="1" i="0" u="none" strike="noStrike">
                          <a:effectLst/>
                        </a:rPr>
                        <a:t>2022</a:t>
                      </a:r>
                      <a:endParaRPr lang="tr-TR" sz="2800" b="1" i="0" u="none" strike="noStrike">
                        <a:solidFill>
                          <a:srgbClr val="CC0000"/>
                        </a:solidFill>
                        <a:effectLst/>
                        <a:latin typeface="Calibri"/>
                      </a:endParaRPr>
                    </a:p>
                  </a:txBody>
                  <a:tcPr marL="9525" marR="9525" marT="9525" marB="0" anchor="b"/>
                </a:tc>
                <a:tc>
                  <a:txBody>
                    <a:bodyPr/>
                    <a:lstStyle/>
                    <a:p>
                      <a:pPr algn="l" fontAlgn="b"/>
                      <a:r>
                        <a:rPr lang="tr-TR" sz="2800" b="1" i="0" u="none" strike="noStrike" dirty="0">
                          <a:solidFill>
                            <a:srgbClr val="C00000"/>
                          </a:solidFill>
                          <a:effectLst/>
                        </a:rPr>
                        <a:t> </a:t>
                      </a:r>
                      <a:endParaRPr lang="tr-TR" sz="2800" b="1" i="0" u="none" strike="noStrike" dirty="0">
                        <a:solidFill>
                          <a:srgbClr val="C00000"/>
                        </a:solidFill>
                        <a:effectLst/>
                        <a:latin typeface="Calibri"/>
                      </a:endParaRPr>
                    </a:p>
                  </a:txBody>
                  <a:tcPr marL="9525" marR="9525" marT="9525"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65127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Barajların kaldırılmasının sonuçları</a:t>
            </a:r>
          </a:p>
        </p:txBody>
      </p:sp>
      <p:sp>
        <p:nvSpPr>
          <p:cNvPr id="3" name="İçerik Yer Tutucusu 2"/>
          <p:cNvSpPr>
            <a:spLocks noGrp="1"/>
          </p:cNvSpPr>
          <p:nvPr>
            <p:ph idx="1"/>
          </p:nvPr>
        </p:nvSpPr>
        <p:spPr/>
        <p:txBody>
          <a:bodyPr>
            <a:normAutofit fontScale="92500" lnSpcReduction="20000"/>
          </a:bodyPr>
          <a:lstStyle/>
          <a:p>
            <a:r>
              <a:rPr lang="tr-TR" dirty="0"/>
              <a:t>TYT 150 ve AYT 180 puan barajı 2022 üniversite tercihlerinde kullanılmayacaktır.</a:t>
            </a:r>
          </a:p>
          <a:p>
            <a:r>
              <a:rPr lang="tr-TR" dirty="0"/>
              <a:t>Bu duruma bağlı olarak ilgili puan türünden 100 ham puan ve üstünü alan adayın tercih yapma hakkı bulunmaktadır. </a:t>
            </a:r>
          </a:p>
          <a:p>
            <a:r>
              <a:rPr lang="tr-TR" dirty="0"/>
              <a:t>Genel olarak kontenjanlarda 2021’e göre bir artışa gidilmediği için bu uygulama boş kalan yerlerdeki doluluğu belli bir miktarda arttıracaktır. </a:t>
            </a:r>
          </a:p>
          <a:p>
            <a:r>
              <a:rPr lang="tr-TR" dirty="0"/>
              <a:t>Bu uygulama genel olarak dolmayan bölümlerin dışındaki ve üst başarı sırasındaki yerleri etkilemeyecektir. </a:t>
            </a:r>
          </a:p>
        </p:txBody>
      </p:sp>
    </p:spTree>
    <p:extLst>
      <p:ext uri="{BB962C8B-B14F-4D97-AF65-F5344CB8AC3E}">
        <p14:creationId xmlns:p14="http://schemas.microsoft.com/office/powerpoint/2010/main" val="4073757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TERCİH MANTIĞI </a:t>
            </a:r>
          </a:p>
        </p:txBody>
      </p:sp>
      <p:sp>
        <p:nvSpPr>
          <p:cNvPr id="3" name="İçerik Yer Tutucusu 2"/>
          <p:cNvSpPr>
            <a:spLocks noGrp="1"/>
          </p:cNvSpPr>
          <p:nvPr>
            <p:ph idx="1"/>
          </p:nvPr>
        </p:nvSpPr>
        <p:spPr/>
        <p:txBody>
          <a:bodyPr/>
          <a:lstStyle/>
          <a:p>
            <a:r>
              <a:rPr lang="tr-TR" dirty="0"/>
              <a:t>1. Sektöre – mesleğe karar verilmelidir</a:t>
            </a:r>
          </a:p>
          <a:p>
            <a:r>
              <a:rPr lang="tr-TR" dirty="0"/>
              <a:t>2. Bölüme karar verilmedir.</a:t>
            </a:r>
          </a:p>
          <a:p>
            <a:r>
              <a:rPr lang="tr-TR" dirty="0"/>
              <a:t>3. İle Üniversiteye karar verilmelidir. </a:t>
            </a:r>
          </a:p>
          <a:p>
            <a:r>
              <a:rPr lang="tr-TR" dirty="0"/>
              <a:t>4. Diğer değişkenlere karar verilmelidir. </a:t>
            </a:r>
          </a:p>
          <a:p>
            <a:endParaRPr lang="tr-TR" dirty="0"/>
          </a:p>
          <a:p>
            <a:endParaRPr lang="tr-TR" dirty="0"/>
          </a:p>
        </p:txBody>
      </p:sp>
    </p:spTree>
    <p:extLst>
      <p:ext uri="{BB962C8B-B14F-4D97-AF65-F5344CB8AC3E}">
        <p14:creationId xmlns:p14="http://schemas.microsoft.com/office/powerpoint/2010/main" val="369708031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815</Words>
  <Application>Microsoft Office PowerPoint</Application>
  <PresentationFormat>Ekran Gösterisi (4:3)</PresentationFormat>
  <Paragraphs>177</Paragraphs>
  <Slides>20</Slides>
  <Notes>1</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2022 ÜNİVERSİTE TERCİH SUNUMU  21 Temmuz 2022 </vt:lpstr>
      <vt:lpstr>PowerPoint Sunusu</vt:lpstr>
      <vt:lpstr>YKS SAYISAL VERİLER </vt:lpstr>
      <vt:lpstr>LİSANS KONTENJAN KARŞILAŞTIRMASI</vt:lpstr>
      <vt:lpstr>ÖNLİSANS KONTENJAN KARŞILAŞTIRMASI</vt:lpstr>
      <vt:lpstr>Açıköğretim</vt:lpstr>
      <vt:lpstr>PowerPoint Sunusu</vt:lpstr>
      <vt:lpstr>Barajların kaldırılmasının sonuçları</vt:lpstr>
      <vt:lpstr>TERCİH MANTIĞI </vt:lpstr>
      <vt:lpstr>Tercih listesinin oluşturulması</vt:lpstr>
      <vt:lpstr>Meslek ve İHL mezunu adaylar Önlisans Tercihlerinde Ek Puan Alır</vt:lpstr>
      <vt:lpstr>Meslek ve İHL mezunu adaylar için örnek TYT puan hesaplaması </vt:lpstr>
      <vt:lpstr>Meslek liseliler örnek TYT puan kullanımı </vt:lpstr>
      <vt:lpstr>Bilişim Teknolojilerinin ek puanlı TYT (317,5  ile) tercih edebilecekleri önlisans programları bunlardır.  Bu programların dışındaki tüm önlisansları 295 yerleştirme TYT puanıyla tercih edebilirler.  Meslek liseliler ek puanla tercih etme hakları olan tüm listeyi YKS kılavuzunda tablo 6C den görebilirler </vt:lpstr>
      <vt:lpstr>   MTOK Hakkı (Ek puan verilmez, aday normal yerleştirme  AYT puanıyla yerleşir) </vt:lpstr>
      <vt:lpstr>2015 ve sonraki yıllarda (şu an dahil) Meslek ve İHL mezunu adaylar</vt:lpstr>
      <vt:lpstr>YURT DIŞI ÜNİVERSİTE OKUMAK</vt:lpstr>
      <vt:lpstr>DENKLİKTE</vt:lpstr>
      <vt:lpstr>PowerPoint Sunusu</vt:lpstr>
      <vt:lpstr>Hatırlatmalar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ÜNİVERSİTE TERCİH SUNUMU</dc:title>
  <dc:creator>Senem</dc:creator>
  <cp:lastModifiedBy>fatih peki</cp:lastModifiedBy>
  <cp:revision>17</cp:revision>
  <dcterms:created xsi:type="dcterms:W3CDTF">2022-07-21T15:05:36Z</dcterms:created>
  <dcterms:modified xsi:type="dcterms:W3CDTF">2022-07-22T13:49:09Z</dcterms:modified>
</cp:coreProperties>
</file>